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90" name="Shape 19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9" name="Shape 1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8" name="Shape 25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92" name="Shape 29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9" name="Shape 32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51" name="Shape 35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8" name="Shape 36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77" name="Shape 37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4" name="Shape 13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Shape 16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marR="0" lvl="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marR="0" lvl="0" indent="-350520" algn="l" rtl="0">
              <a:lnSpc>
                <a:spcPct val="100000"/>
              </a:lnSpc>
              <a:spcBef>
                <a:spcPts val="640"/>
              </a:spcBef>
              <a:spcAft>
                <a:spcPts val="0"/>
              </a:spcAft>
              <a:buClr>
                <a:schemeClr val="hlink"/>
              </a:buClr>
              <a:buSzPts val="1920"/>
              <a:buFont typeface="Noto Sans Symbols"/>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2pPr>
            <a:lvl3pPr marL="1371600" marR="0" lvl="2" indent="-320039" algn="l" rtl="0">
              <a:lnSpc>
                <a:spcPct val="100000"/>
              </a:lnSpc>
              <a:spcBef>
                <a:spcPts val="480"/>
              </a:spcBef>
              <a:spcAft>
                <a:spcPts val="0"/>
              </a:spcAft>
              <a:buClr>
                <a:schemeClr val="accent2"/>
              </a:buClr>
              <a:buSzPts val="1440"/>
              <a:buFont typeface="Noto Sans Symbols"/>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2"/>
              </a:buClr>
              <a:buSzPts val="2000"/>
              <a:buFont typeface="Verdana"/>
              <a:buChar char="•"/>
              <a:defRPr sz="2000" b="0" i="0" u="none" strike="noStrike" cap="none">
                <a:solidFill>
                  <a:schemeClr val="dk1"/>
                </a:solidFill>
                <a:latin typeface="Verdana"/>
                <a:ea typeface="Verdana"/>
                <a:cs typeface="Verdana"/>
                <a:sym typeface="Verdana"/>
              </a:defRPr>
            </a:lvl4pPr>
            <a:lvl5pPr marL="2286000" marR="0" lvl="4"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55" name="Shape 55"/>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_AND_TWO_COLUMNS">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chemeClr val="lt1"/>
            </a:gs>
            <a:gs pos="100000">
              <a:srgbClr val="004285"/>
            </a:gs>
          </a:gsLst>
          <a:lin ang="5400000" scaled="0"/>
        </a:gradFill>
        <a:effectLst/>
      </p:bgPr>
    </p:bg>
    <p:spTree>
      <p:nvGrpSpPr>
        <p:cNvPr id="1" name="Shape 62"/>
        <p:cNvGrpSpPr/>
        <p:nvPr/>
      </p:nvGrpSpPr>
      <p:grpSpPr>
        <a:xfrm>
          <a:off x="0" y="0"/>
          <a:ext cx="0" cy="0"/>
          <a:chOff x="0" y="0"/>
          <a:chExt cx="0" cy="0"/>
        </a:xfrm>
      </p:grpSpPr>
      <p:grpSp>
        <p:nvGrpSpPr>
          <p:cNvPr id="63" name="Shape 63"/>
          <p:cNvGrpSpPr/>
          <p:nvPr/>
        </p:nvGrpSpPr>
        <p:grpSpPr>
          <a:xfrm>
            <a:off x="0" y="0"/>
            <a:ext cx="9148763" cy="6851650"/>
            <a:chOff x="1587" y="0"/>
            <a:chExt cx="9148763" cy="6851650"/>
          </a:xfrm>
        </p:grpSpPr>
        <p:sp>
          <p:nvSpPr>
            <p:cNvPr id="64" name="Shape 64"/>
            <p:cNvSpPr/>
            <p:nvPr/>
          </p:nvSpPr>
          <p:spPr>
            <a:xfrm>
              <a:off x="8008937" y="4168775"/>
              <a:ext cx="1141412" cy="2682875"/>
            </a:xfrm>
            <a:custGeom>
              <a:avLst/>
              <a:gdLst/>
              <a:ahLst/>
              <a:cxnLst/>
              <a:rect l="0" t="0" r="0" b="0"/>
              <a:pathLst>
                <a:path w="717" h="1690" extrusionOk="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5" name="Shape 65"/>
            <p:cNvSpPr/>
            <p:nvPr/>
          </p:nvSpPr>
          <p:spPr>
            <a:xfrm>
              <a:off x="8550275" y="6022975"/>
              <a:ext cx="600075" cy="828675"/>
            </a:xfrm>
            <a:custGeom>
              <a:avLst/>
              <a:gdLst/>
              <a:ahLst/>
              <a:cxnLst/>
              <a:rect l="0" t="0" r="0" b="0"/>
              <a:pathLst>
                <a:path w="377" h="522" extrusionOk="0">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6" name="Shape 66"/>
            <p:cNvSpPr/>
            <p:nvPr/>
          </p:nvSpPr>
          <p:spPr>
            <a:xfrm>
              <a:off x="9017000" y="6689725"/>
              <a:ext cx="133350" cy="161925"/>
            </a:xfrm>
            <a:custGeom>
              <a:avLst/>
              <a:gdLst/>
              <a:ahLst/>
              <a:cxnLst/>
              <a:rect l="0" t="0" r="0" b="0"/>
              <a:pathLst>
                <a:path w="84" h="102" extrusionOk="0">
                  <a:moveTo>
                    <a:pt x="0" y="102"/>
                  </a:moveTo>
                  <a:lnTo>
                    <a:pt x="18" y="102"/>
                  </a:lnTo>
                  <a:lnTo>
                    <a:pt x="48" y="60"/>
                  </a:lnTo>
                  <a:lnTo>
                    <a:pt x="84" y="24"/>
                  </a:lnTo>
                  <a:lnTo>
                    <a:pt x="84" y="0"/>
                  </a:lnTo>
                  <a:lnTo>
                    <a:pt x="42" y="54"/>
                  </a:lnTo>
                  <a:lnTo>
                    <a:pt x="0" y="102"/>
                  </a:lnTo>
                  <a:lnTo>
                    <a:pt x="0" y="102"/>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67" name="Shape 67"/>
            <p:cNvGrpSpPr/>
            <p:nvPr/>
          </p:nvGrpSpPr>
          <p:grpSpPr>
            <a:xfrm>
              <a:off x="457200" y="0"/>
              <a:ext cx="8093075" cy="6851650"/>
              <a:chOff x="457200" y="0"/>
              <a:chExt cx="8093075" cy="6851650"/>
            </a:xfrm>
          </p:grpSpPr>
          <p:sp>
            <p:nvSpPr>
              <p:cNvPr id="68" name="Shape 68"/>
              <p:cNvSpPr/>
              <p:nvPr/>
            </p:nvSpPr>
            <p:spPr>
              <a:xfrm>
                <a:off x="4427537" y="0"/>
                <a:ext cx="114300" cy="6851650"/>
              </a:xfrm>
              <a:custGeom>
                <a:avLst/>
                <a:gdLst/>
                <a:ahLst/>
                <a:cxnLst/>
                <a:rect l="0" t="0" r="0" b="0"/>
                <a:pathLst>
                  <a:path w="72" h="4316" extrusionOk="0">
                    <a:moveTo>
                      <a:pt x="0" y="0"/>
                    </a:moveTo>
                    <a:lnTo>
                      <a:pt x="60" y="4316"/>
                    </a:lnTo>
                    <a:lnTo>
                      <a:pt x="72" y="4316"/>
                    </a:lnTo>
                    <a:lnTo>
                      <a:pt x="12" y="0"/>
                    </a:lnTo>
                    <a:lnTo>
                      <a:pt x="0" y="0"/>
                    </a:lnTo>
                    <a:lnTo>
                      <a:pt x="0" y="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 name="Shape 69"/>
              <p:cNvSpPr/>
              <p:nvPr/>
            </p:nvSpPr>
            <p:spPr>
              <a:xfrm>
                <a:off x="4903787" y="0"/>
                <a:ext cx="276225" cy="6851650"/>
              </a:xfrm>
              <a:custGeom>
                <a:avLst/>
                <a:gdLst/>
                <a:ahLst/>
                <a:cxnLst/>
                <a:rect l="0" t="0" r="0" b="0"/>
                <a:pathLst>
                  <a:path w="174" h="4316" extrusionOk="0">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 name="Shape 70"/>
              <p:cNvSpPr/>
              <p:nvPr/>
            </p:nvSpPr>
            <p:spPr>
              <a:xfrm>
                <a:off x="5330825" y="0"/>
                <a:ext cx="534987" cy="6851650"/>
              </a:xfrm>
              <a:custGeom>
                <a:avLst/>
                <a:gdLst/>
                <a:ahLst/>
                <a:cxnLst/>
                <a:rect l="0" t="0" r="0" b="0"/>
                <a:pathLst>
                  <a:path w="335" h="4316" extrusionOk="0">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1" name="Shape 71"/>
              <p:cNvSpPr/>
              <p:nvPr/>
            </p:nvSpPr>
            <p:spPr>
              <a:xfrm>
                <a:off x="5835650" y="0"/>
                <a:ext cx="677862" cy="6851650"/>
              </a:xfrm>
              <a:custGeom>
                <a:avLst/>
                <a:gdLst/>
                <a:ahLst/>
                <a:cxnLst/>
                <a:rect l="0" t="0" r="0" b="0"/>
                <a:pathLst>
                  <a:path w="425" h="4316" extrusionOk="0">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2" name="Shape 72"/>
              <p:cNvSpPr/>
              <p:nvPr/>
            </p:nvSpPr>
            <p:spPr>
              <a:xfrm>
                <a:off x="6264275" y="0"/>
                <a:ext cx="885825" cy="6851650"/>
              </a:xfrm>
              <a:custGeom>
                <a:avLst/>
                <a:gdLst/>
                <a:ahLst/>
                <a:cxnLst/>
                <a:rect l="0" t="0" r="0" b="0"/>
                <a:pathLst>
                  <a:path w="556" h="4316" extrusionOk="0">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3" name="Shape 73"/>
              <p:cNvSpPr/>
              <p:nvPr/>
            </p:nvSpPr>
            <p:spPr>
              <a:xfrm>
                <a:off x="6740525" y="0"/>
                <a:ext cx="1095375" cy="6851650"/>
              </a:xfrm>
              <a:custGeom>
                <a:avLst/>
                <a:gdLst/>
                <a:ahLst/>
                <a:cxnLst/>
                <a:rect l="0" t="0" r="0" b="0"/>
                <a:pathLst>
                  <a:path w="688" h="4316" extrusionOk="0">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4" name="Shape 74"/>
              <p:cNvSpPr/>
              <p:nvPr/>
            </p:nvSpPr>
            <p:spPr>
              <a:xfrm>
                <a:off x="7178675" y="0"/>
                <a:ext cx="1371600" cy="6851650"/>
              </a:xfrm>
              <a:custGeom>
                <a:avLst/>
                <a:gdLst/>
                <a:ahLst/>
                <a:cxnLst/>
                <a:rect l="0" t="0" r="0" b="0"/>
                <a:pathLst>
                  <a:path w="861" h="4316" extrusionOk="0">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5" name="Shape 75"/>
              <p:cNvSpPr/>
              <p:nvPr/>
            </p:nvSpPr>
            <p:spPr>
              <a:xfrm>
                <a:off x="3808412" y="0"/>
                <a:ext cx="238125" cy="6851650"/>
              </a:xfrm>
              <a:custGeom>
                <a:avLst/>
                <a:gdLst/>
                <a:ahLst/>
                <a:cxnLst/>
                <a:rect l="0" t="0" r="0" b="0"/>
                <a:pathLst>
                  <a:path w="149" h="4316" extrusionOk="0">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6" name="Shape 76"/>
              <p:cNvSpPr/>
              <p:nvPr/>
            </p:nvSpPr>
            <p:spPr>
              <a:xfrm>
                <a:off x="3122612" y="0"/>
                <a:ext cx="476250" cy="6851650"/>
              </a:xfrm>
              <a:custGeom>
                <a:avLst/>
                <a:gdLst/>
                <a:ahLst/>
                <a:cxnLst/>
                <a:rect l="0" t="0" r="0" b="0"/>
                <a:pathLst>
                  <a:path w="299" h="4316" extrusionOk="0">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7" name="Shape 77"/>
              <p:cNvSpPr/>
              <p:nvPr/>
            </p:nvSpPr>
            <p:spPr>
              <a:xfrm>
                <a:off x="2486025" y="0"/>
                <a:ext cx="674687" cy="6851650"/>
              </a:xfrm>
              <a:custGeom>
                <a:avLst/>
                <a:gdLst/>
                <a:ahLst/>
                <a:cxnLst/>
                <a:rect l="0" t="0" r="0" b="0"/>
                <a:pathLst>
                  <a:path w="424" h="4316" extrusionOk="0">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8" name="Shape 78"/>
              <p:cNvSpPr/>
              <p:nvPr/>
            </p:nvSpPr>
            <p:spPr>
              <a:xfrm>
                <a:off x="1790700" y="0"/>
                <a:ext cx="912812" cy="6851650"/>
              </a:xfrm>
              <a:custGeom>
                <a:avLst/>
                <a:gdLst/>
                <a:ahLst/>
                <a:cxnLst/>
                <a:rect l="0" t="0" r="0" b="0"/>
                <a:pathLst>
                  <a:path w="574" h="4316" extrusionOk="0">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9" name="Shape 79"/>
              <p:cNvSpPr/>
              <p:nvPr/>
            </p:nvSpPr>
            <p:spPr>
              <a:xfrm>
                <a:off x="1114425" y="0"/>
                <a:ext cx="1169987" cy="6851650"/>
              </a:xfrm>
              <a:custGeom>
                <a:avLst/>
                <a:gdLst/>
                <a:ahLst/>
                <a:cxnLst/>
                <a:rect l="0" t="0" r="0" b="0"/>
                <a:pathLst>
                  <a:path w="735" h="4316" extrusionOk="0">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0" name="Shape 80"/>
              <p:cNvSpPr/>
              <p:nvPr/>
            </p:nvSpPr>
            <p:spPr>
              <a:xfrm>
                <a:off x="457200" y="0"/>
                <a:ext cx="1333500" cy="6851650"/>
              </a:xfrm>
              <a:custGeom>
                <a:avLst/>
                <a:gdLst/>
                <a:ahLst/>
                <a:cxnLst/>
                <a:rect l="0" t="0" r="0" b="0"/>
                <a:pathLst>
                  <a:path w="837" h="4316" extrusionOk="0">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81" name="Shape 81"/>
            <p:cNvSpPr/>
            <p:nvPr/>
          </p:nvSpPr>
          <p:spPr>
            <a:xfrm>
              <a:off x="9525" y="4605337"/>
              <a:ext cx="962025" cy="2246312"/>
            </a:xfrm>
            <a:custGeom>
              <a:avLst/>
              <a:gdLst/>
              <a:ahLst/>
              <a:cxnLst/>
              <a:rect l="0" t="0" r="0" b="0"/>
              <a:pathLst>
                <a:path w="604" h="1415" extrusionOk="0">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2" name="Shape 82"/>
            <p:cNvSpPr/>
            <p:nvPr/>
          </p:nvSpPr>
          <p:spPr>
            <a:xfrm>
              <a:off x="9525" y="6175375"/>
              <a:ext cx="361950" cy="676275"/>
            </a:xfrm>
            <a:custGeom>
              <a:avLst/>
              <a:gdLst/>
              <a:ahLst/>
              <a:cxnLst/>
              <a:rect l="0" t="0" r="0" b="0"/>
              <a:pathLst>
                <a:path w="227" h="426" extrusionOk="0">
                  <a:moveTo>
                    <a:pt x="0" y="30"/>
                  </a:moveTo>
                  <a:lnTo>
                    <a:pt x="108" y="240"/>
                  </a:lnTo>
                  <a:lnTo>
                    <a:pt x="215" y="426"/>
                  </a:lnTo>
                  <a:lnTo>
                    <a:pt x="227" y="426"/>
                  </a:lnTo>
                  <a:lnTo>
                    <a:pt x="167" y="330"/>
                  </a:lnTo>
                  <a:lnTo>
                    <a:pt x="114" y="222"/>
                  </a:lnTo>
                  <a:lnTo>
                    <a:pt x="0" y="0"/>
                  </a:lnTo>
                  <a:lnTo>
                    <a:pt x="0" y="30"/>
                  </a:lnTo>
                  <a:lnTo>
                    <a:pt x="0" y="30"/>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3" name="Shape 83"/>
            <p:cNvSpPr/>
            <p:nvPr/>
          </p:nvSpPr>
          <p:spPr>
            <a:xfrm>
              <a:off x="7581900" y="0"/>
              <a:ext cx="1562100" cy="2835275"/>
            </a:xfrm>
            <a:custGeom>
              <a:avLst/>
              <a:gdLst/>
              <a:ahLst/>
              <a:cxnLst/>
              <a:rect l="0" t="0" r="0" b="0"/>
              <a:pathLst>
                <a:path w="981" h="1786" extrusionOk="0">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a:gsLst>
                <a:gs pos="0">
                  <a:schemeClr val="lt1"/>
                </a:gs>
                <a:gs pos="100000">
                  <a:srgbClr val="0063C6"/>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4" name="Shape 84"/>
            <p:cNvSpPr/>
            <p:nvPr/>
          </p:nvSpPr>
          <p:spPr>
            <a:xfrm>
              <a:off x="8002587" y="0"/>
              <a:ext cx="1141412" cy="1341437"/>
            </a:xfrm>
            <a:custGeom>
              <a:avLst/>
              <a:gdLst/>
              <a:ahLst/>
              <a:cxnLst/>
              <a:rect l="0" t="0" r="0" b="0"/>
              <a:pathLst>
                <a:path w="717" h="845" extrusionOk="0">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5" name="Shape 85"/>
            <p:cNvSpPr/>
            <p:nvPr/>
          </p:nvSpPr>
          <p:spPr>
            <a:xfrm>
              <a:off x="8496300" y="0"/>
              <a:ext cx="647700" cy="657225"/>
            </a:xfrm>
            <a:custGeom>
              <a:avLst/>
              <a:gdLst/>
              <a:ahLst/>
              <a:cxnLst/>
              <a:rect l="0" t="0" r="0" b="0"/>
              <a:pathLst>
                <a:path w="407" h="414" extrusionOk="0">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6" name="Shape 86"/>
            <p:cNvSpPr/>
            <p:nvPr/>
          </p:nvSpPr>
          <p:spPr>
            <a:xfrm>
              <a:off x="9525" y="0"/>
              <a:ext cx="1362075" cy="2236787"/>
            </a:xfrm>
            <a:custGeom>
              <a:avLst/>
              <a:gdLst/>
              <a:ahLst/>
              <a:cxnLst/>
              <a:rect l="0" t="0" r="0" b="0"/>
              <a:pathLst>
                <a:path w="855" h="1409" extrusionOk="0">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a:gsLst>
                <a:gs pos="0">
                  <a:schemeClr val="lt1"/>
                </a:gs>
                <a:gs pos="100000">
                  <a:srgbClr val="0063C6"/>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7" name="Shape 87"/>
            <p:cNvSpPr/>
            <p:nvPr/>
          </p:nvSpPr>
          <p:spPr>
            <a:xfrm>
              <a:off x="9525" y="0"/>
              <a:ext cx="933450" cy="950912"/>
            </a:xfrm>
            <a:custGeom>
              <a:avLst/>
              <a:gdLst/>
              <a:ahLst/>
              <a:cxnLst/>
              <a:rect l="0" t="0" r="0" b="0"/>
              <a:pathLst>
                <a:path w="586" h="599" extrusionOk="0">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8" name="Shape 88"/>
            <p:cNvSpPr/>
            <p:nvPr/>
          </p:nvSpPr>
          <p:spPr>
            <a:xfrm>
              <a:off x="9525" y="0"/>
              <a:ext cx="428625" cy="400050"/>
            </a:xfrm>
            <a:custGeom>
              <a:avLst/>
              <a:gdLst/>
              <a:ahLst/>
              <a:cxnLst/>
              <a:rect l="0" t="0" r="0" b="0"/>
              <a:pathLst>
                <a:path w="269" h="252" extrusionOk="0">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89" name="Shape 89"/>
            <p:cNvCxnSpPr/>
            <p:nvPr/>
          </p:nvCxnSpPr>
          <p:spPr>
            <a:xfrm>
              <a:off x="1587" y="4364037"/>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90" name="Shape 90"/>
            <p:cNvCxnSpPr/>
            <p:nvPr/>
          </p:nvCxnSpPr>
          <p:spPr>
            <a:xfrm>
              <a:off x="1587" y="3740150"/>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91" name="Shape 91"/>
            <p:cNvCxnSpPr/>
            <p:nvPr/>
          </p:nvCxnSpPr>
          <p:spPr>
            <a:xfrm>
              <a:off x="1587" y="4987925"/>
              <a:ext cx="9140825" cy="0"/>
            </a:xfrm>
            <a:prstGeom prst="straightConnector1">
              <a:avLst/>
            </a:prstGeom>
            <a:noFill/>
            <a:ln w="15875" cap="flat" cmpd="sng">
              <a:solidFill>
                <a:schemeClr val="lt2"/>
              </a:solidFill>
              <a:prstDash val="solid"/>
              <a:miter lim="800000"/>
              <a:headEnd type="none" w="med" len="med"/>
              <a:tailEnd type="none" w="med" len="med"/>
            </a:ln>
          </p:spPr>
        </p:cxnSp>
        <p:grpSp>
          <p:nvGrpSpPr>
            <p:cNvPr id="92" name="Shape 92"/>
            <p:cNvGrpSpPr/>
            <p:nvPr/>
          </p:nvGrpSpPr>
          <p:grpSpPr>
            <a:xfrm>
              <a:off x="1587" y="622300"/>
              <a:ext cx="9140825" cy="2493962"/>
              <a:chOff x="1587" y="622300"/>
              <a:chExt cx="9140825" cy="2493962"/>
            </a:xfrm>
          </p:grpSpPr>
          <p:cxnSp>
            <p:nvCxnSpPr>
              <p:cNvPr id="93" name="Shape 93"/>
              <p:cNvCxnSpPr/>
              <p:nvPr/>
            </p:nvCxnSpPr>
            <p:spPr>
              <a:xfrm>
                <a:off x="1587" y="1244600"/>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94" name="Shape 94"/>
              <p:cNvCxnSpPr/>
              <p:nvPr/>
            </p:nvCxnSpPr>
            <p:spPr>
              <a:xfrm>
                <a:off x="1587" y="3116262"/>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95" name="Shape 95"/>
              <p:cNvCxnSpPr/>
              <p:nvPr/>
            </p:nvCxnSpPr>
            <p:spPr>
              <a:xfrm>
                <a:off x="1587" y="2492375"/>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96" name="Shape 96"/>
              <p:cNvCxnSpPr/>
              <p:nvPr/>
            </p:nvCxnSpPr>
            <p:spPr>
              <a:xfrm>
                <a:off x="1587" y="1868487"/>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97" name="Shape 97"/>
              <p:cNvCxnSpPr/>
              <p:nvPr/>
            </p:nvCxnSpPr>
            <p:spPr>
              <a:xfrm>
                <a:off x="1587" y="622300"/>
                <a:ext cx="9140825" cy="0"/>
              </a:xfrm>
              <a:prstGeom prst="straightConnector1">
                <a:avLst/>
              </a:prstGeom>
              <a:noFill/>
              <a:ln w="15875" cap="flat" cmpd="sng">
                <a:solidFill>
                  <a:schemeClr val="lt1"/>
                </a:solidFill>
                <a:prstDash val="solid"/>
                <a:miter lim="800000"/>
                <a:headEnd type="none" w="med" len="med"/>
                <a:tailEnd type="none" w="med" len="med"/>
              </a:ln>
            </p:spPr>
          </p:cxnSp>
        </p:grpSp>
        <p:cxnSp>
          <p:nvCxnSpPr>
            <p:cNvPr id="98" name="Shape 98"/>
            <p:cNvCxnSpPr/>
            <p:nvPr/>
          </p:nvCxnSpPr>
          <p:spPr>
            <a:xfrm>
              <a:off x="1587" y="6235700"/>
              <a:ext cx="9140825" cy="0"/>
            </a:xfrm>
            <a:prstGeom prst="straightConnector1">
              <a:avLst/>
            </a:prstGeom>
            <a:noFill/>
            <a:ln w="15875" cap="flat" cmpd="sng">
              <a:solidFill>
                <a:schemeClr val="lt2"/>
              </a:solidFill>
              <a:prstDash val="solid"/>
              <a:miter lim="800000"/>
              <a:headEnd type="none" w="med" len="med"/>
              <a:tailEnd type="none" w="med" len="med"/>
            </a:ln>
          </p:spPr>
        </p:cxnSp>
        <p:cxnSp>
          <p:nvCxnSpPr>
            <p:cNvPr id="99" name="Shape 99"/>
            <p:cNvCxnSpPr/>
            <p:nvPr/>
          </p:nvCxnSpPr>
          <p:spPr>
            <a:xfrm>
              <a:off x="1587" y="5611812"/>
              <a:ext cx="9140825" cy="0"/>
            </a:xfrm>
            <a:prstGeom prst="straightConnector1">
              <a:avLst/>
            </a:prstGeom>
            <a:noFill/>
            <a:ln w="15875" cap="flat" cmpd="sng">
              <a:solidFill>
                <a:schemeClr val="lt2"/>
              </a:solidFill>
              <a:prstDash val="solid"/>
              <a:miter lim="800000"/>
              <a:headEnd type="none" w="med" len="med"/>
              <a:tailEnd type="none" w="med" len="med"/>
            </a:ln>
          </p:spPr>
        </p:cxnSp>
      </p:grpSp>
      <p:sp>
        <p:nvSpPr>
          <p:cNvPr id="100" name="Shape 100"/>
          <p:cNvSpPr txBox="1">
            <a:spLocks noGrp="1"/>
          </p:cNvSpPr>
          <p:nvPr>
            <p:ph type="ctrTitle"/>
          </p:nvPr>
        </p:nvSpPr>
        <p:spPr>
          <a:xfrm>
            <a:off x="685800" y="1692275"/>
            <a:ext cx="7772400" cy="1736725"/>
          </a:xfrm>
          <a:prstGeom prst="rect">
            <a:avLst/>
          </a:prstGeom>
          <a:noFill/>
          <a:ln>
            <a:noFill/>
          </a:ln>
        </p:spPr>
        <p:txBody>
          <a:bodyPr spcFirstLastPara="1" wrap="square" lIns="91425" tIns="91425" rIns="91425" bIns="91425" anchor="b" anchorCtr="1"/>
          <a:lstStyle>
            <a:lvl1pPr marR="0" lvl="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1" name="Shape 101"/>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hlink"/>
              </a:buClr>
              <a:buSzPts val="1920"/>
              <a:buFont typeface="Noto Sans Symbols"/>
              <a:buChar char="■"/>
              <a:defRPr sz="3200" b="0" i="0" u="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accent2"/>
              </a:buClr>
              <a:buSzPts val="1440"/>
              <a:buFont typeface="Noto Sans Symbols"/>
              <a:buChar char="■"/>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2"/>
              </a:buClr>
              <a:buSzPts val="2000"/>
              <a:buFont typeface="Verdana"/>
              <a:buChar char="•"/>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102" name="Shape 102"/>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bject on top, text on bottom" type="objOverTx">
  <p:cSld name="OBJECT_OVER_TEXT">
    <p:spTree>
      <p:nvGrpSpPr>
        <p:cNvPr id="1" name="Shape 105"/>
        <p:cNvGrpSpPr/>
        <p:nvPr/>
      </p:nvGrpSpPr>
      <p:grpSpPr>
        <a:xfrm>
          <a:off x="0" y="0"/>
          <a:ext cx="0" cy="0"/>
          <a:chOff x="0" y="0"/>
          <a:chExt cx="0" cy="0"/>
        </a:xfrm>
      </p:grpSpPr>
      <p:sp>
        <p:nvSpPr>
          <p:cNvPr id="106" name="Shape 106"/>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9"/>
        <p:cNvGrpSpPr/>
        <p:nvPr/>
      </p:nvGrpSpPr>
      <p:grpSpPr>
        <a:xfrm>
          <a:off x="0" y="0"/>
          <a:ext cx="0" cy="0"/>
          <a:chOff x="0" y="0"/>
          <a:chExt cx="0" cy="0"/>
        </a:xfrm>
      </p:grpSpPr>
      <p:grpSp>
        <p:nvGrpSpPr>
          <p:cNvPr id="10" name="Shape 10"/>
          <p:cNvGrpSpPr/>
          <p:nvPr/>
        </p:nvGrpSpPr>
        <p:grpSpPr>
          <a:xfrm>
            <a:off x="1587" y="0"/>
            <a:ext cx="9148763" cy="6851650"/>
            <a:chOff x="1587" y="0"/>
            <a:chExt cx="9148763" cy="6851650"/>
          </a:xfrm>
        </p:grpSpPr>
        <p:sp>
          <p:nvSpPr>
            <p:cNvPr id="11" name="Shape 11"/>
            <p:cNvSpPr/>
            <p:nvPr/>
          </p:nvSpPr>
          <p:spPr>
            <a:xfrm>
              <a:off x="8008937" y="4168775"/>
              <a:ext cx="1141412" cy="2682875"/>
            </a:xfrm>
            <a:custGeom>
              <a:avLst/>
              <a:gdLst/>
              <a:ahLst/>
              <a:cxnLst/>
              <a:rect l="0" t="0" r="0" b="0"/>
              <a:pathLst>
                <a:path w="717" h="1690" extrusionOk="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Shape 12"/>
            <p:cNvSpPr/>
            <p:nvPr/>
          </p:nvSpPr>
          <p:spPr>
            <a:xfrm>
              <a:off x="8550275" y="6022975"/>
              <a:ext cx="600075" cy="828675"/>
            </a:xfrm>
            <a:custGeom>
              <a:avLst/>
              <a:gdLst/>
              <a:ahLst/>
              <a:cxnLst/>
              <a:rect l="0" t="0" r="0" b="0"/>
              <a:pathLst>
                <a:path w="377" h="522" extrusionOk="0">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Shape 13"/>
            <p:cNvSpPr/>
            <p:nvPr/>
          </p:nvSpPr>
          <p:spPr>
            <a:xfrm>
              <a:off x="9017000" y="6689725"/>
              <a:ext cx="133350" cy="161925"/>
            </a:xfrm>
            <a:custGeom>
              <a:avLst/>
              <a:gdLst/>
              <a:ahLst/>
              <a:cxnLst/>
              <a:rect l="0" t="0" r="0" b="0"/>
              <a:pathLst>
                <a:path w="84" h="102" extrusionOk="0">
                  <a:moveTo>
                    <a:pt x="0" y="102"/>
                  </a:moveTo>
                  <a:lnTo>
                    <a:pt x="18" y="102"/>
                  </a:lnTo>
                  <a:lnTo>
                    <a:pt x="48" y="60"/>
                  </a:lnTo>
                  <a:lnTo>
                    <a:pt x="84" y="24"/>
                  </a:lnTo>
                  <a:lnTo>
                    <a:pt x="84" y="0"/>
                  </a:lnTo>
                  <a:lnTo>
                    <a:pt x="42" y="54"/>
                  </a:lnTo>
                  <a:lnTo>
                    <a:pt x="0" y="102"/>
                  </a:lnTo>
                  <a:lnTo>
                    <a:pt x="0" y="102"/>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4" name="Shape 14"/>
            <p:cNvGrpSpPr/>
            <p:nvPr/>
          </p:nvGrpSpPr>
          <p:grpSpPr>
            <a:xfrm>
              <a:off x="457200" y="0"/>
              <a:ext cx="8093075" cy="6851650"/>
              <a:chOff x="457200" y="0"/>
              <a:chExt cx="8093075" cy="6851650"/>
            </a:xfrm>
          </p:grpSpPr>
          <p:sp>
            <p:nvSpPr>
              <p:cNvPr id="15" name="Shape 15"/>
              <p:cNvSpPr/>
              <p:nvPr/>
            </p:nvSpPr>
            <p:spPr>
              <a:xfrm>
                <a:off x="4427537" y="0"/>
                <a:ext cx="114300" cy="6851650"/>
              </a:xfrm>
              <a:custGeom>
                <a:avLst/>
                <a:gdLst/>
                <a:ahLst/>
                <a:cxnLst/>
                <a:rect l="0" t="0" r="0" b="0"/>
                <a:pathLst>
                  <a:path w="72" h="4316" extrusionOk="0">
                    <a:moveTo>
                      <a:pt x="0" y="0"/>
                    </a:moveTo>
                    <a:lnTo>
                      <a:pt x="60" y="4316"/>
                    </a:lnTo>
                    <a:lnTo>
                      <a:pt x="72" y="4316"/>
                    </a:lnTo>
                    <a:lnTo>
                      <a:pt x="12" y="0"/>
                    </a:lnTo>
                    <a:lnTo>
                      <a:pt x="0" y="0"/>
                    </a:lnTo>
                    <a:lnTo>
                      <a:pt x="0" y="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Shape 16"/>
              <p:cNvSpPr/>
              <p:nvPr/>
            </p:nvSpPr>
            <p:spPr>
              <a:xfrm>
                <a:off x="4903787" y="0"/>
                <a:ext cx="276225" cy="6851650"/>
              </a:xfrm>
              <a:custGeom>
                <a:avLst/>
                <a:gdLst/>
                <a:ahLst/>
                <a:cxnLst/>
                <a:rect l="0" t="0" r="0" b="0"/>
                <a:pathLst>
                  <a:path w="174" h="4316" extrusionOk="0">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Shape 17"/>
              <p:cNvSpPr/>
              <p:nvPr/>
            </p:nvSpPr>
            <p:spPr>
              <a:xfrm>
                <a:off x="5330825" y="0"/>
                <a:ext cx="534987" cy="6851650"/>
              </a:xfrm>
              <a:custGeom>
                <a:avLst/>
                <a:gdLst/>
                <a:ahLst/>
                <a:cxnLst/>
                <a:rect l="0" t="0" r="0" b="0"/>
                <a:pathLst>
                  <a:path w="335" h="4316" extrusionOk="0">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Shape 18"/>
              <p:cNvSpPr/>
              <p:nvPr/>
            </p:nvSpPr>
            <p:spPr>
              <a:xfrm>
                <a:off x="5835650" y="0"/>
                <a:ext cx="677862" cy="6851650"/>
              </a:xfrm>
              <a:custGeom>
                <a:avLst/>
                <a:gdLst/>
                <a:ahLst/>
                <a:cxnLst/>
                <a:rect l="0" t="0" r="0" b="0"/>
                <a:pathLst>
                  <a:path w="425" h="4316" extrusionOk="0">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Shape 19"/>
              <p:cNvSpPr/>
              <p:nvPr/>
            </p:nvSpPr>
            <p:spPr>
              <a:xfrm>
                <a:off x="6264275" y="0"/>
                <a:ext cx="885825" cy="6851650"/>
              </a:xfrm>
              <a:custGeom>
                <a:avLst/>
                <a:gdLst/>
                <a:ahLst/>
                <a:cxnLst/>
                <a:rect l="0" t="0" r="0" b="0"/>
                <a:pathLst>
                  <a:path w="556" h="4316" extrusionOk="0">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Shape 20"/>
              <p:cNvSpPr/>
              <p:nvPr/>
            </p:nvSpPr>
            <p:spPr>
              <a:xfrm>
                <a:off x="6740525" y="0"/>
                <a:ext cx="1095375" cy="6851650"/>
              </a:xfrm>
              <a:custGeom>
                <a:avLst/>
                <a:gdLst/>
                <a:ahLst/>
                <a:cxnLst/>
                <a:rect l="0" t="0" r="0" b="0"/>
                <a:pathLst>
                  <a:path w="688" h="4316" extrusionOk="0">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Shape 21"/>
              <p:cNvSpPr/>
              <p:nvPr/>
            </p:nvSpPr>
            <p:spPr>
              <a:xfrm>
                <a:off x="7178675" y="0"/>
                <a:ext cx="1371600" cy="6851650"/>
              </a:xfrm>
              <a:custGeom>
                <a:avLst/>
                <a:gdLst/>
                <a:ahLst/>
                <a:cxnLst/>
                <a:rect l="0" t="0" r="0" b="0"/>
                <a:pathLst>
                  <a:path w="861" h="4316" extrusionOk="0">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Shape 22"/>
              <p:cNvSpPr/>
              <p:nvPr/>
            </p:nvSpPr>
            <p:spPr>
              <a:xfrm>
                <a:off x="3808412" y="0"/>
                <a:ext cx="238125" cy="6851650"/>
              </a:xfrm>
              <a:custGeom>
                <a:avLst/>
                <a:gdLst/>
                <a:ahLst/>
                <a:cxnLst/>
                <a:rect l="0" t="0" r="0" b="0"/>
                <a:pathLst>
                  <a:path w="149" h="4316" extrusionOk="0">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Shape 23"/>
              <p:cNvSpPr/>
              <p:nvPr/>
            </p:nvSpPr>
            <p:spPr>
              <a:xfrm>
                <a:off x="3122612" y="0"/>
                <a:ext cx="476250" cy="6851650"/>
              </a:xfrm>
              <a:custGeom>
                <a:avLst/>
                <a:gdLst/>
                <a:ahLst/>
                <a:cxnLst/>
                <a:rect l="0" t="0" r="0" b="0"/>
                <a:pathLst>
                  <a:path w="299" h="4316" extrusionOk="0">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Shape 24"/>
              <p:cNvSpPr/>
              <p:nvPr/>
            </p:nvSpPr>
            <p:spPr>
              <a:xfrm>
                <a:off x="2486025" y="0"/>
                <a:ext cx="674687" cy="6851650"/>
              </a:xfrm>
              <a:custGeom>
                <a:avLst/>
                <a:gdLst/>
                <a:ahLst/>
                <a:cxnLst/>
                <a:rect l="0" t="0" r="0" b="0"/>
                <a:pathLst>
                  <a:path w="424" h="4316" extrusionOk="0">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 name="Shape 25"/>
              <p:cNvSpPr/>
              <p:nvPr/>
            </p:nvSpPr>
            <p:spPr>
              <a:xfrm>
                <a:off x="1790700" y="0"/>
                <a:ext cx="912812" cy="6851650"/>
              </a:xfrm>
              <a:custGeom>
                <a:avLst/>
                <a:gdLst/>
                <a:ahLst/>
                <a:cxnLst/>
                <a:rect l="0" t="0" r="0" b="0"/>
                <a:pathLst>
                  <a:path w="574" h="4316" extrusionOk="0">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 name="Shape 26"/>
              <p:cNvSpPr/>
              <p:nvPr/>
            </p:nvSpPr>
            <p:spPr>
              <a:xfrm>
                <a:off x="1114425" y="0"/>
                <a:ext cx="1169987" cy="6851650"/>
              </a:xfrm>
              <a:custGeom>
                <a:avLst/>
                <a:gdLst/>
                <a:ahLst/>
                <a:cxnLst/>
                <a:rect l="0" t="0" r="0" b="0"/>
                <a:pathLst>
                  <a:path w="735" h="4316" extrusionOk="0">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 name="Shape 27"/>
              <p:cNvSpPr/>
              <p:nvPr/>
            </p:nvSpPr>
            <p:spPr>
              <a:xfrm>
                <a:off x="457200" y="0"/>
                <a:ext cx="1333500" cy="6851650"/>
              </a:xfrm>
              <a:custGeom>
                <a:avLst/>
                <a:gdLst/>
                <a:ahLst/>
                <a:cxnLst/>
                <a:rect l="0" t="0" r="0" b="0"/>
                <a:pathLst>
                  <a:path w="837" h="4316" extrusionOk="0">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a:gsLst>
                  <a:gs pos="0">
                    <a:schemeClr val="lt1"/>
                  </a:gs>
                  <a:gs pos="100000">
                    <a:srgbClr val="0054A9"/>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8" name="Shape 28"/>
            <p:cNvSpPr/>
            <p:nvPr/>
          </p:nvSpPr>
          <p:spPr>
            <a:xfrm>
              <a:off x="9525" y="4605337"/>
              <a:ext cx="962025" cy="2246312"/>
            </a:xfrm>
            <a:custGeom>
              <a:avLst/>
              <a:gdLst/>
              <a:ahLst/>
              <a:cxnLst/>
              <a:rect l="0" t="0" r="0" b="0"/>
              <a:pathLst>
                <a:path w="604" h="1415" extrusionOk="0">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 name="Shape 29"/>
            <p:cNvSpPr/>
            <p:nvPr/>
          </p:nvSpPr>
          <p:spPr>
            <a:xfrm>
              <a:off x="9525" y="6175375"/>
              <a:ext cx="361950" cy="676275"/>
            </a:xfrm>
            <a:custGeom>
              <a:avLst/>
              <a:gdLst/>
              <a:ahLst/>
              <a:cxnLst/>
              <a:rect l="0" t="0" r="0" b="0"/>
              <a:pathLst>
                <a:path w="227" h="426" extrusionOk="0">
                  <a:moveTo>
                    <a:pt x="0" y="30"/>
                  </a:moveTo>
                  <a:lnTo>
                    <a:pt x="108" y="240"/>
                  </a:lnTo>
                  <a:lnTo>
                    <a:pt x="215" y="426"/>
                  </a:lnTo>
                  <a:lnTo>
                    <a:pt x="227" y="426"/>
                  </a:lnTo>
                  <a:lnTo>
                    <a:pt x="167" y="330"/>
                  </a:lnTo>
                  <a:lnTo>
                    <a:pt x="114" y="222"/>
                  </a:lnTo>
                  <a:lnTo>
                    <a:pt x="0" y="0"/>
                  </a:lnTo>
                  <a:lnTo>
                    <a:pt x="0" y="30"/>
                  </a:lnTo>
                  <a:lnTo>
                    <a:pt x="0" y="30"/>
                  </a:lnTo>
                  <a:close/>
                </a:path>
              </a:pathLst>
            </a:custGeom>
            <a:gradFill>
              <a:gsLst>
                <a:gs pos="0">
                  <a:schemeClr val="lt2"/>
                </a:gs>
                <a:gs pos="100000">
                  <a:srgbClr val="002F5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 name="Shape 30"/>
            <p:cNvSpPr/>
            <p:nvPr/>
          </p:nvSpPr>
          <p:spPr>
            <a:xfrm>
              <a:off x="7581900" y="0"/>
              <a:ext cx="1562100" cy="2835275"/>
            </a:xfrm>
            <a:custGeom>
              <a:avLst/>
              <a:gdLst/>
              <a:ahLst/>
              <a:cxnLst/>
              <a:rect l="0" t="0" r="0" b="0"/>
              <a:pathLst>
                <a:path w="981" h="1786" extrusionOk="0">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a:gsLst>
                <a:gs pos="0">
                  <a:schemeClr val="lt1"/>
                </a:gs>
                <a:gs pos="100000">
                  <a:srgbClr val="0063C6"/>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 name="Shape 31"/>
            <p:cNvSpPr/>
            <p:nvPr/>
          </p:nvSpPr>
          <p:spPr>
            <a:xfrm>
              <a:off x="8002587" y="0"/>
              <a:ext cx="1141412" cy="1341437"/>
            </a:xfrm>
            <a:custGeom>
              <a:avLst/>
              <a:gdLst/>
              <a:ahLst/>
              <a:cxnLst/>
              <a:rect l="0" t="0" r="0" b="0"/>
              <a:pathLst>
                <a:path w="717" h="845" extrusionOk="0">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 name="Shape 32"/>
            <p:cNvSpPr/>
            <p:nvPr/>
          </p:nvSpPr>
          <p:spPr>
            <a:xfrm>
              <a:off x="8496300" y="0"/>
              <a:ext cx="647700" cy="657225"/>
            </a:xfrm>
            <a:custGeom>
              <a:avLst/>
              <a:gdLst/>
              <a:ahLst/>
              <a:cxnLst/>
              <a:rect l="0" t="0" r="0" b="0"/>
              <a:pathLst>
                <a:path w="407" h="414" extrusionOk="0">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 name="Shape 33"/>
            <p:cNvSpPr/>
            <p:nvPr/>
          </p:nvSpPr>
          <p:spPr>
            <a:xfrm>
              <a:off x="9525" y="0"/>
              <a:ext cx="1362075" cy="2236787"/>
            </a:xfrm>
            <a:custGeom>
              <a:avLst/>
              <a:gdLst/>
              <a:ahLst/>
              <a:cxnLst/>
              <a:rect l="0" t="0" r="0" b="0"/>
              <a:pathLst>
                <a:path w="855" h="1409" extrusionOk="0">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a:gsLst>
                <a:gs pos="0">
                  <a:schemeClr val="lt1"/>
                </a:gs>
                <a:gs pos="100000">
                  <a:srgbClr val="0063C6"/>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 name="Shape 34"/>
            <p:cNvSpPr/>
            <p:nvPr/>
          </p:nvSpPr>
          <p:spPr>
            <a:xfrm>
              <a:off x="9525" y="0"/>
              <a:ext cx="933450" cy="950912"/>
            </a:xfrm>
            <a:custGeom>
              <a:avLst/>
              <a:gdLst/>
              <a:ahLst/>
              <a:cxnLst/>
              <a:rect l="0" t="0" r="0" b="0"/>
              <a:pathLst>
                <a:path w="586" h="599" extrusionOk="0">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 name="Shape 35"/>
            <p:cNvSpPr/>
            <p:nvPr/>
          </p:nvSpPr>
          <p:spPr>
            <a:xfrm>
              <a:off x="9525" y="0"/>
              <a:ext cx="428625" cy="400050"/>
            </a:xfrm>
            <a:custGeom>
              <a:avLst/>
              <a:gdLst/>
              <a:ahLst/>
              <a:cxnLst/>
              <a:rect l="0" t="0" r="0" b="0"/>
              <a:pathLst>
                <a:path w="269" h="252" extrusionOk="0">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36" name="Shape 36"/>
            <p:cNvCxnSpPr/>
            <p:nvPr/>
          </p:nvCxnSpPr>
          <p:spPr>
            <a:xfrm>
              <a:off x="1587" y="4364037"/>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37" name="Shape 37"/>
            <p:cNvCxnSpPr/>
            <p:nvPr/>
          </p:nvCxnSpPr>
          <p:spPr>
            <a:xfrm>
              <a:off x="1587" y="3740150"/>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38" name="Shape 38"/>
            <p:cNvCxnSpPr/>
            <p:nvPr/>
          </p:nvCxnSpPr>
          <p:spPr>
            <a:xfrm>
              <a:off x="1587" y="4987925"/>
              <a:ext cx="9140825" cy="0"/>
            </a:xfrm>
            <a:prstGeom prst="straightConnector1">
              <a:avLst/>
            </a:prstGeom>
            <a:noFill/>
            <a:ln w="15875" cap="flat" cmpd="sng">
              <a:solidFill>
                <a:schemeClr val="lt2"/>
              </a:solidFill>
              <a:prstDash val="solid"/>
              <a:miter lim="800000"/>
              <a:headEnd type="none" w="med" len="med"/>
              <a:tailEnd type="none" w="med" len="med"/>
            </a:ln>
          </p:spPr>
        </p:cxnSp>
        <p:grpSp>
          <p:nvGrpSpPr>
            <p:cNvPr id="39" name="Shape 39"/>
            <p:cNvGrpSpPr/>
            <p:nvPr/>
          </p:nvGrpSpPr>
          <p:grpSpPr>
            <a:xfrm>
              <a:off x="1587" y="622300"/>
              <a:ext cx="9140825" cy="2493962"/>
              <a:chOff x="1587" y="622300"/>
              <a:chExt cx="9140825" cy="2493962"/>
            </a:xfrm>
          </p:grpSpPr>
          <p:cxnSp>
            <p:nvCxnSpPr>
              <p:cNvPr id="40" name="Shape 40"/>
              <p:cNvCxnSpPr/>
              <p:nvPr/>
            </p:nvCxnSpPr>
            <p:spPr>
              <a:xfrm>
                <a:off x="1587" y="1244600"/>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41" name="Shape 41"/>
              <p:cNvCxnSpPr/>
              <p:nvPr/>
            </p:nvCxnSpPr>
            <p:spPr>
              <a:xfrm>
                <a:off x="1587" y="3116262"/>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42" name="Shape 42"/>
              <p:cNvCxnSpPr/>
              <p:nvPr/>
            </p:nvCxnSpPr>
            <p:spPr>
              <a:xfrm>
                <a:off x="1587" y="2492375"/>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43" name="Shape 43"/>
              <p:cNvCxnSpPr/>
              <p:nvPr/>
            </p:nvCxnSpPr>
            <p:spPr>
              <a:xfrm>
                <a:off x="1587" y="1868487"/>
                <a:ext cx="9140825" cy="0"/>
              </a:xfrm>
              <a:prstGeom prst="straightConnector1">
                <a:avLst/>
              </a:prstGeom>
              <a:noFill/>
              <a:ln w="15875" cap="flat" cmpd="sng">
                <a:solidFill>
                  <a:schemeClr val="lt1"/>
                </a:solidFill>
                <a:prstDash val="solid"/>
                <a:miter lim="800000"/>
                <a:headEnd type="none" w="med" len="med"/>
                <a:tailEnd type="none" w="med" len="med"/>
              </a:ln>
            </p:spPr>
          </p:cxnSp>
          <p:cxnSp>
            <p:nvCxnSpPr>
              <p:cNvPr id="44" name="Shape 44"/>
              <p:cNvCxnSpPr/>
              <p:nvPr/>
            </p:nvCxnSpPr>
            <p:spPr>
              <a:xfrm>
                <a:off x="1587" y="622300"/>
                <a:ext cx="9140825" cy="0"/>
              </a:xfrm>
              <a:prstGeom prst="straightConnector1">
                <a:avLst/>
              </a:prstGeom>
              <a:noFill/>
              <a:ln w="15875" cap="flat" cmpd="sng">
                <a:solidFill>
                  <a:schemeClr val="lt1"/>
                </a:solidFill>
                <a:prstDash val="solid"/>
                <a:miter lim="800000"/>
                <a:headEnd type="none" w="med" len="med"/>
                <a:tailEnd type="none" w="med" len="med"/>
              </a:ln>
            </p:spPr>
          </p:cxnSp>
        </p:grpSp>
        <p:cxnSp>
          <p:nvCxnSpPr>
            <p:cNvPr id="45" name="Shape 45"/>
            <p:cNvCxnSpPr/>
            <p:nvPr/>
          </p:nvCxnSpPr>
          <p:spPr>
            <a:xfrm>
              <a:off x="1587" y="6235700"/>
              <a:ext cx="9140825" cy="0"/>
            </a:xfrm>
            <a:prstGeom prst="straightConnector1">
              <a:avLst/>
            </a:prstGeom>
            <a:noFill/>
            <a:ln w="15875" cap="flat" cmpd="sng">
              <a:solidFill>
                <a:schemeClr val="lt2"/>
              </a:solidFill>
              <a:prstDash val="solid"/>
              <a:miter lim="800000"/>
              <a:headEnd type="none" w="med" len="med"/>
              <a:tailEnd type="none" w="med" len="med"/>
            </a:ln>
          </p:spPr>
        </p:cxnSp>
        <p:cxnSp>
          <p:nvCxnSpPr>
            <p:cNvPr id="46" name="Shape 46"/>
            <p:cNvCxnSpPr/>
            <p:nvPr/>
          </p:nvCxnSpPr>
          <p:spPr>
            <a:xfrm>
              <a:off x="1587" y="5611812"/>
              <a:ext cx="9140825" cy="0"/>
            </a:xfrm>
            <a:prstGeom prst="straightConnector1">
              <a:avLst/>
            </a:prstGeom>
            <a:noFill/>
            <a:ln w="15875" cap="flat" cmpd="sng">
              <a:solidFill>
                <a:schemeClr val="lt2"/>
              </a:solidFill>
              <a:prstDash val="solid"/>
              <a:miter lim="800000"/>
              <a:headEnd type="none" w="med" len="med"/>
              <a:tailEnd type="none" w="med" len="med"/>
            </a:ln>
          </p:spPr>
        </p:cxnSp>
      </p:grpSp>
      <p:sp>
        <p:nvSpPr>
          <p:cNvPr id="47" name="Shape 47"/>
          <p:cNvSpPr txBox="1">
            <a:spLocks noGrp="1"/>
          </p:cNvSpPr>
          <p:nvPr>
            <p:ph type="title"/>
          </p:nvPr>
        </p:nvSpPr>
        <p:spPr>
          <a:xfrm>
            <a:off x="457200" y="277812"/>
            <a:ext cx="8229600" cy="1139825"/>
          </a:xfrm>
          <a:prstGeom prst="rect">
            <a:avLst/>
          </a:prstGeom>
          <a:noFill/>
          <a:ln>
            <a:noFill/>
          </a:ln>
        </p:spPr>
        <p:txBody>
          <a:bodyPr spcFirstLastPara="1" wrap="square" lIns="91425" tIns="91425" rIns="91425" bIns="91425" anchor="ctr" anchorCtr="1"/>
          <a:lstStyle>
            <a:lvl1pPr marR="0" lvl="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51" name="Shape 51"/>
          <p:cNvSpPr txBox="1">
            <a:spLocks noGrp="1"/>
          </p:cNvSpPr>
          <p:nvPr>
            <p:ph type="body" idx="1"/>
          </p:nvPr>
        </p:nvSpPr>
        <p:spPr>
          <a:xfrm>
            <a:off x="457200" y="1600200"/>
            <a:ext cx="8229600" cy="4530725"/>
          </a:xfrm>
          <a:prstGeom prst="rect">
            <a:avLst/>
          </a:prstGeom>
          <a:noFill/>
          <a:ln>
            <a:noFill/>
          </a:ln>
        </p:spPr>
        <p:txBody>
          <a:bodyPr spcFirstLastPara="1" wrap="square" lIns="91425" tIns="91425" rIns="91425" bIns="91425" anchor="t" anchorCtr="0"/>
          <a:lstStyle>
            <a:lvl1pPr marL="457200" marR="0" lvl="0" indent="-350520" algn="l" rtl="0">
              <a:lnSpc>
                <a:spcPct val="100000"/>
              </a:lnSpc>
              <a:spcBef>
                <a:spcPts val="640"/>
              </a:spcBef>
              <a:spcAft>
                <a:spcPts val="0"/>
              </a:spcAft>
              <a:buClr>
                <a:schemeClr val="hlink"/>
              </a:buClr>
              <a:buSzPts val="1920"/>
              <a:buFont typeface="Noto Sans Symbols"/>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2pPr>
            <a:lvl3pPr marL="1371600" marR="0" lvl="2" indent="-320039" algn="l" rtl="0">
              <a:lnSpc>
                <a:spcPct val="100000"/>
              </a:lnSpc>
              <a:spcBef>
                <a:spcPts val="480"/>
              </a:spcBef>
              <a:spcAft>
                <a:spcPts val="0"/>
              </a:spcAft>
              <a:buClr>
                <a:schemeClr val="accent2"/>
              </a:buClr>
              <a:buSzPts val="1440"/>
              <a:buFont typeface="Noto Sans Symbols"/>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2"/>
              </a:buClr>
              <a:buSzPts val="2000"/>
              <a:buFont typeface="Verdana"/>
              <a:buChar char="•"/>
              <a:defRPr sz="2000" b="0" i="0" u="none" strike="noStrike" cap="none">
                <a:solidFill>
                  <a:schemeClr val="dk1"/>
                </a:solidFill>
                <a:latin typeface="Verdana"/>
                <a:ea typeface="Verdana"/>
                <a:cs typeface="Verdana"/>
                <a:sym typeface="Verdana"/>
              </a:defRPr>
            </a:lvl4pPr>
            <a:lvl5pPr marL="2286000" marR="0" lvl="4"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04800" algn="l" rtl="0">
              <a:lnSpc>
                <a:spcPct val="100000"/>
              </a:lnSpc>
              <a:spcBef>
                <a:spcPts val="400"/>
              </a:spcBef>
              <a:spcAft>
                <a:spcPts val="0"/>
              </a:spcAft>
              <a:buClr>
                <a:schemeClr val="folHlink"/>
              </a:buClr>
              <a:buSzPts val="12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9CvNvGt3Q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7812"/>
            <a:ext cx="8229600" cy="560387"/>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 </a:t>
            </a:r>
            <a:r>
              <a:rPr lang="en-US" sz="4800" b="0" i="0" u="none" strike="noStrike" cap="none">
                <a:solidFill>
                  <a:schemeClr val="dk2"/>
                </a:solidFill>
                <a:latin typeface="Arial"/>
                <a:ea typeface="Arial"/>
                <a:cs typeface="Arial"/>
                <a:sym typeface="Arial"/>
              </a:rPr>
              <a:t>Oceans</a:t>
            </a:r>
            <a:endParaRPr/>
          </a:p>
        </p:txBody>
      </p:sp>
      <p:sp>
        <p:nvSpPr>
          <p:cNvPr id="114" name="Shape 114"/>
          <p:cNvSpPr txBox="1">
            <a:spLocks noGrp="1"/>
          </p:cNvSpPr>
          <p:nvPr>
            <p:ph type="body" idx="1"/>
          </p:nvPr>
        </p:nvSpPr>
        <p:spPr>
          <a:xfrm>
            <a:off x="457200" y="1066800"/>
            <a:ext cx="8229600" cy="506412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hlink"/>
              </a:buClr>
              <a:buSzPts val="1920"/>
              <a:buFont typeface="Noto Sans Symbols"/>
              <a:buNone/>
            </a:pPr>
            <a:r>
              <a:rPr lang="en-US" sz="3200" b="0" i="0" u="none" strike="noStrike" cap="none">
                <a:solidFill>
                  <a:schemeClr val="dk1"/>
                </a:solidFill>
                <a:latin typeface="Verdana"/>
                <a:ea typeface="Verdana"/>
                <a:cs typeface="Verdana"/>
                <a:sym typeface="Verdana"/>
              </a:rPr>
              <a:t>Characteristics</a:t>
            </a:r>
            <a:endParaRPr/>
          </a:p>
          <a:p>
            <a:pPr marL="342900" marR="0" lvl="0" indent="-342900" algn="ctr" rtl="0">
              <a:lnSpc>
                <a:spcPct val="100000"/>
              </a:lnSpc>
              <a:spcBef>
                <a:spcPts val="640"/>
              </a:spcBef>
              <a:spcAft>
                <a:spcPts val="0"/>
              </a:spcAft>
              <a:buClr>
                <a:schemeClr val="hlink"/>
              </a:buClr>
              <a:buSzPts val="1920"/>
              <a:buFont typeface="Noto Sans Symbols"/>
              <a:buNone/>
            </a:pPr>
            <a:r>
              <a:rPr lang="en-US" sz="3200" b="0" i="0" u="none" strike="noStrike" cap="none">
                <a:solidFill>
                  <a:schemeClr val="dk1"/>
                </a:solidFill>
                <a:latin typeface="Verdana"/>
                <a:ea typeface="Verdana"/>
                <a:cs typeface="Verdana"/>
                <a:sym typeface="Verdana"/>
              </a:rPr>
              <a:t>Features</a:t>
            </a:r>
            <a:endParaRPr/>
          </a:p>
          <a:p>
            <a:pPr marL="342900" marR="0" lvl="0" indent="-342900" algn="ctr" rtl="0">
              <a:lnSpc>
                <a:spcPct val="100000"/>
              </a:lnSpc>
              <a:spcBef>
                <a:spcPts val="640"/>
              </a:spcBef>
              <a:spcAft>
                <a:spcPts val="0"/>
              </a:spcAft>
              <a:buClr>
                <a:schemeClr val="hlink"/>
              </a:buClr>
              <a:buSzPts val="1920"/>
              <a:buFont typeface="Noto Sans Symbols"/>
              <a:buNone/>
            </a:pPr>
            <a:r>
              <a:rPr lang="en-US" sz="3200" b="0" i="0" u="none" strike="noStrike" cap="none">
                <a:solidFill>
                  <a:schemeClr val="dk1"/>
                </a:solidFill>
                <a:latin typeface="Verdana"/>
                <a:ea typeface="Verdana"/>
                <a:cs typeface="Verdana"/>
                <a:sym typeface="Verdana"/>
              </a:rPr>
              <a:t>Life Forms</a:t>
            </a:r>
            <a:endParaRPr/>
          </a:p>
        </p:txBody>
      </p:sp>
      <p:pic>
        <p:nvPicPr>
          <p:cNvPr id="115" name="Shape 115"/>
          <p:cNvPicPr preferRelativeResize="0"/>
          <p:nvPr/>
        </p:nvPicPr>
        <p:blipFill rotWithShape="1">
          <a:blip r:embed="rId3">
            <a:alphaModFix/>
          </a:blip>
          <a:srcRect/>
          <a:stretch/>
        </p:blipFill>
        <p:spPr>
          <a:xfrm>
            <a:off x="1524000" y="2743200"/>
            <a:ext cx="5638800" cy="2967037"/>
          </a:xfrm>
          <a:prstGeom prst="rect">
            <a:avLst/>
          </a:prstGeom>
          <a:noFill/>
          <a:ln>
            <a:noFill/>
          </a:ln>
        </p:spPr>
      </p:pic>
      <p:pic>
        <p:nvPicPr>
          <p:cNvPr id="116" name="Shape 116"/>
          <p:cNvPicPr preferRelativeResize="0"/>
          <p:nvPr/>
        </p:nvPicPr>
        <p:blipFill rotWithShape="1">
          <a:blip r:embed="rId4">
            <a:alphaModFix/>
          </a:blip>
          <a:srcRect/>
          <a:stretch/>
        </p:blipFill>
        <p:spPr>
          <a:xfrm>
            <a:off x="8458200" y="6248400"/>
            <a:ext cx="304800" cy="3048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0"/>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Properties of Ocean Water</a:t>
            </a:r>
            <a:endParaRPr/>
          </a:p>
        </p:txBody>
      </p:sp>
      <p:sp>
        <p:nvSpPr>
          <p:cNvPr id="179" name="Shape 179"/>
          <p:cNvSpPr txBox="1">
            <a:spLocks noGrp="1"/>
          </p:cNvSpPr>
          <p:nvPr>
            <p:ph type="body" idx="1"/>
          </p:nvPr>
        </p:nvSpPr>
        <p:spPr>
          <a:xfrm>
            <a:off x="457200" y="1143000"/>
            <a:ext cx="83820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Ocean water is a mixture of gases and solids dissolved in pure water.</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Oceanographers believe</a:t>
            </a:r>
            <a:r>
              <a:rPr lang="en-US" sz="4000" b="0" i="0" u="none">
                <a:solidFill>
                  <a:schemeClr val="dk1"/>
                </a:solidFill>
                <a:latin typeface="Verdana"/>
                <a:ea typeface="Verdana"/>
                <a:cs typeface="Verdana"/>
                <a:sym typeface="Verdana"/>
              </a:rPr>
              <a:t> </a:t>
            </a:r>
            <a:r>
              <a:rPr lang="en-US" sz="4000" b="0" i="0" u="none">
                <a:solidFill>
                  <a:srgbClr val="FFFF00"/>
                </a:solidFill>
                <a:latin typeface="Verdana"/>
                <a:ea typeface="Verdana"/>
                <a:cs typeface="Verdana"/>
                <a:sym typeface="Verdana"/>
              </a:rPr>
              <a:t>oceans contain all the natural elements on Earth.</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85 of 90 have been found in the ocean</a:t>
            </a:r>
            <a:r>
              <a:rPr lang="en-US" sz="3200" b="0" i="0" u="none">
                <a:solidFill>
                  <a:srgbClr val="FFFF00"/>
                </a:solidFill>
                <a:latin typeface="Verdana"/>
                <a:ea typeface="Verdana"/>
                <a:cs typeface="Verdana"/>
                <a:sym typeface="Verdana"/>
              </a:rPr>
              <a:t>.</a:t>
            </a:r>
            <a:endParaRPr/>
          </a:p>
        </p:txBody>
      </p:sp>
      <p:pic>
        <p:nvPicPr>
          <p:cNvPr id="180" name="Shape 180"/>
          <p:cNvPicPr preferRelativeResize="0"/>
          <p:nvPr/>
        </p:nvPicPr>
        <p:blipFill rotWithShape="1">
          <a:blip r:embed="rId3">
            <a:alphaModFix/>
          </a:blip>
          <a:srcRect/>
          <a:stretch/>
        </p:blipFill>
        <p:spPr>
          <a:xfrm>
            <a:off x="8610600" y="6324600"/>
            <a:ext cx="304800" cy="3048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Major Elements in the Ocean</a:t>
            </a:r>
            <a:endParaRPr/>
          </a:p>
        </p:txBody>
      </p:sp>
      <p:sp>
        <p:nvSpPr>
          <p:cNvPr id="186" name="Shape 186"/>
          <p:cNvSpPr txBox="1">
            <a:spLocks noGrp="1"/>
          </p:cNvSpPr>
          <p:nvPr>
            <p:ph type="body" idx="1"/>
          </p:nvPr>
        </p:nvSpPr>
        <p:spPr>
          <a:xfrm>
            <a:off x="457200" y="12954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640"/>
              <a:buFont typeface="Noto Sans Symbols"/>
              <a:buChar char="■"/>
            </a:pPr>
            <a:r>
              <a:rPr lang="en-US" sz="4400" b="0" i="0" u="none">
                <a:solidFill>
                  <a:schemeClr val="dk1"/>
                </a:solidFill>
                <a:latin typeface="Verdana"/>
                <a:ea typeface="Verdana"/>
                <a:cs typeface="Verdana"/>
                <a:sym typeface="Verdana"/>
              </a:rPr>
              <a:t>Ocean water is 96% pure water.</a:t>
            </a:r>
            <a:endParaRPr/>
          </a:p>
          <a:p>
            <a:pPr marL="342900" marR="0" lvl="0" indent="-342900" algn="l" rtl="0">
              <a:lnSpc>
                <a:spcPct val="100000"/>
              </a:lnSpc>
              <a:spcBef>
                <a:spcPts val="880"/>
              </a:spcBef>
              <a:spcAft>
                <a:spcPts val="0"/>
              </a:spcAft>
              <a:buClr>
                <a:schemeClr val="hlink"/>
              </a:buClr>
              <a:buSzPts val="2640"/>
              <a:buFont typeface="Noto Sans Symbols"/>
              <a:buChar char="■"/>
            </a:pPr>
            <a:r>
              <a:rPr lang="en-US" sz="4400" b="0" i="0" u="none">
                <a:solidFill>
                  <a:srgbClr val="FF3300"/>
                </a:solidFill>
                <a:latin typeface="Verdana"/>
                <a:ea typeface="Verdana"/>
                <a:cs typeface="Verdana"/>
                <a:sym typeface="Verdana"/>
              </a:rPr>
              <a:t>Chlorine</a:t>
            </a:r>
            <a:r>
              <a:rPr lang="en-US" sz="4400" b="0" i="0" u="none">
                <a:solidFill>
                  <a:schemeClr val="folHlink"/>
                </a:solidFill>
                <a:latin typeface="Verdana"/>
                <a:ea typeface="Verdana"/>
                <a:cs typeface="Verdana"/>
                <a:sym typeface="Verdana"/>
              </a:rPr>
              <a:t> </a:t>
            </a:r>
            <a:r>
              <a:rPr lang="en-US" sz="4400" b="0" i="0" u="none">
                <a:solidFill>
                  <a:srgbClr val="FFFF00"/>
                </a:solidFill>
                <a:latin typeface="Verdana"/>
                <a:ea typeface="Verdana"/>
                <a:cs typeface="Verdana"/>
                <a:sym typeface="Verdana"/>
              </a:rPr>
              <a:t>(1.9) and </a:t>
            </a:r>
            <a:r>
              <a:rPr lang="en-US" sz="4400" b="0" i="0" u="none">
                <a:solidFill>
                  <a:srgbClr val="FF3300"/>
                </a:solidFill>
                <a:latin typeface="Verdana"/>
                <a:ea typeface="Verdana"/>
                <a:cs typeface="Verdana"/>
                <a:sym typeface="Verdana"/>
              </a:rPr>
              <a:t>sodium</a:t>
            </a:r>
            <a:r>
              <a:rPr lang="en-US" sz="4400" b="0" i="0" u="none">
                <a:solidFill>
                  <a:srgbClr val="FFFF00"/>
                </a:solidFill>
                <a:latin typeface="Verdana"/>
                <a:ea typeface="Verdana"/>
                <a:cs typeface="Verdana"/>
                <a:sym typeface="Verdana"/>
              </a:rPr>
              <a:t> (1.1) make up the next largest concentration of elements.</a:t>
            </a:r>
            <a:endParaRPr/>
          </a:p>
          <a:p>
            <a:pPr marL="342900" marR="0" lvl="0" indent="-342900" algn="l" rtl="0">
              <a:lnSpc>
                <a:spcPct val="100000"/>
              </a:lnSpc>
              <a:spcBef>
                <a:spcPts val="880"/>
              </a:spcBef>
              <a:spcAft>
                <a:spcPts val="0"/>
              </a:spcAft>
              <a:buClr>
                <a:schemeClr val="hlink"/>
              </a:buClr>
              <a:buSzPts val="2640"/>
              <a:buFont typeface="Noto Sans Symbols"/>
              <a:buChar char="■"/>
            </a:pPr>
            <a:r>
              <a:rPr lang="en-US" sz="4400" b="0" i="0" u="none">
                <a:solidFill>
                  <a:schemeClr val="dk1"/>
                </a:solidFill>
                <a:latin typeface="Verdana"/>
                <a:ea typeface="Verdana"/>
                <a:cs typeface="Verdana"/>
                <a:sym typeface="Verdana"/>
              </a:rPr>
              <a:t>Sodium chloride is table salt.</a:t>
            </a:r>
            <a:endParaRPr/>
          </a:p>
        </p:txBody>
      </p:sp>
      <p:pic>
        <p:nvPicPr>
          <p:cNvPr id="187" name="Shape 187"/>
          <p:cNvPicPr preferRelativeResize="0"/>
          <p:nvPr/>
        </p:nvPicPr>
        <p:blipFill rotWithShape="1">
          <a:blip r:embed="rId3">
            <a:alphaModFix/>
          </a:blip>
          <a:srcRect/>
          <a:stretch/>
        </p:blipFill>
        <p:spPr>
          <a:xfrm>
            <a:off x="8382000" y="6248400"/>
            <a:ext cx="304800" cy="3048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idx="4294967295"/>
          </p:nvPr>
        </p:nvSpPr>
        <p:spPr>
          <a:xfrm>
            <a:off x="457200" y="152400"/>
            <a:ext cx="82296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Salinity</a:t>
            </a:r>
            <a:endParaRPr/>
          </a:p>
        </p:txBody>
      </p:sp>
      <p:sp>
        <p:nvSpPr>
          <p:cNvPr id="193" name="Shape 193"/>
          <p:cNvSpPr txBox="1">
            <a:spLocks noGrp="1"/>
          </p:cNvSpPr>
          <p:nvPr>
            <p:ph type="body" idx="4294967295"/>
          </p:nvPr>
        </p:nvSpPr>
        <p:spPr>
          <a:xfrm>
            <a:off x="304800" y="1219200"/>
            <a:ext cx="4038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3200" b="0" i="0" u="none">
                <a:solidFill>
                  <a:srgbClr val="FF3300"/>
                </a:solidFill>
                <a:latin typeface="Verdana"/>
                <a:ea typeface="Verdana"/>
                <a:cs typeface="Verdana"/>
                <a:sym typeface="Verdana"/>
              </a:rPr>
              <a:t>Salinity</a:t>
            </a:r>
            <a:r>
              <a:rPr lang="en-US" sz="3200" b="0" i="0" u="none">
                <a:solidFill>
                  <a:schemeClr val="folHlink"/>
                </a:solidFill>
                <a:latin typeface="Verdana"/>
                <a:ea typeface="Verdana"/>
                <a:cs typeface="Verdana"/>
                <a:sym typeface="Verdana"/>
              </a:rPr>
              <a:t> </a:t>
            </a:r>
            <a:r>
              <a:rPr lang="en-US" sz="3200" b="0" i="0" u="none">
                <a:solidFill>
                  <a:srgbClr val="FFFF00"/>
                </a:solidFill>
                <a:latin typeface="Verdana"/>
                <a:ea typeface="Verdana"/>
                <a:cs typeface="Verdana"/>
                <a:sym typeface="Verdana"/>
              </a:rPr>
              <a:t>describes the amount of dissolved salt in the ocean.</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Salinity is expressed in parts per thousand.</a:t>
            </a:r>
            <a:endParaRPr/>
          </a:p>
        </p:txBody>
      </p:sp>
      <p:pic>
        <p:nvPicPr>
          <p:cNvPr id="194" name="Shape 194"/>
          <p:cNvPicPr preferRelativeResize="0">
            <a:picLocks noGrp="1"/>
          </p:cNvPicPr>
          <p:nvPr>
            <p:ph type="body" idx="4294967295"/>
          </p:nvPr>
        </p:nvPicPr>
        <p:blipFill rotWithShape="1">
          <a:blip r:embed="rId3">
            <a:alphaModFix/>
          </a:blip>
          <a:srcRect/>
          <a:stretch/>
        </p:blipFill>
        <p:spPr>
          <a:xfrm>
            <a:off x="6515100" y="3713162"/>
            <a:ext cx="304800" cy="304800"/>
          </a:xfrm>
          <a:prstGeom prst="rect">
            <a:avLst/>
          </a:prstGeom>
          <a:noFill/>
          <a:ln>
            <a:noFill/>
          </a:ln>
        </p:spPr>
      </p:pic>
      <p:pic>
        <p:nvPicPr>
          <p:cNvPr id="195" name="Shape 195"/>
          <p:cNvPicPr preferRelativeResize="0"/>
          <p:nvPr/>
        </p:nvPicPr>
        <p:blipFill rotWithShape="1">
          <a:blip r:embed="rId4">
            <a:alphaModFix/>
          </a:blip>
          <a:srcRect/>
          <a:stretch/>
        </p:blipFill>
        <p:spPr>
          <a:xfrm>
            <a:off x="4038600" y="990600"/>
            <a:ext cx="5105400" cy="541020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81000" y="0"/>
            <a:ext cx="7924800" cy="7620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Gases in Ocean Water</a:t>
            </a:r>
            <a:endParaRPr/>
          </a:p>
        </p:txBody>
      </p:sp>
      <p:sp>
        <p:nvSpPr>
          <p:cNvPr id="201" name="Shape 201"/>
          <p:cNvSpPr txBox="1">
            <a:spLocks noGrp="1"/>
          </p:cNvSpPr>
          <p:nvPr>
            <p:ph type="body" idx="1"/>
          </p:nvPr>
        </p:nvSpPr>
        <p:spPr>
          <a:xfrm>
            <a:off x="381000" y="838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The most abundant gases in ocean water are</a:t>
            </a:r>
            <a:r>
              <a:rPr lang="en-US" sz="4000" b="0" i="0" u="none">
                <a:solidFill>
                  <a:schemeClr val="folHlink"/>
                </a:solidFill>
                <a:latin typeface="Verdana"/>
                <a:ea typeface="Verdana"/>
                <a:cs typeface="Verdana"/>
                <a:sym typeface="Verdana"/>
              </a:rPr>
              <a:t> </a:t>
            </a:r>
            <a:r>
              <a:rPr lang="en-US" sz="4000" b="0" i="0" u="none">
                <a:solidFill>
                  <a:srgbClr val="FF3300"/>
                </a:solidFill>
                <a:latin typeface="Verdana"/>
                <a:ea typeface="Verdana"/>
                <a:cs typeface="Verdana"/>
                <a:sym typeface="Verdana"/>
              </a:rPr>
              <a:t>nitrogen, carbon dioxide and oxygen.</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The amounts of these elements vary with depth. They are more abundant at the ocean’s surface where sunlight causes more plant life.</a:t>
            </a:r>
            <a:endParaRPr/>
          </a:p>
        </p:txBody>
      </p:sp>
      <p:pic>
        <p:nvPicPr>
          <p:cNvPr id="202" name="Shape 202"/>
          <p:cNvPicPr preferRelativeResize="0"/>
          <p:nvPr/>
        </p:nvPicPr>
        <p:blipFill rotWithShape="1">
          <a:blip r:embed="rId3">
            <a:alphaModFix/>
          </a:blip>
          <a:srcRect/>
          <a:stretch/>
        </p:blipFill>
        <p:spPr>
          <a:xfrm>
            <a:off x="8458200" y="6248400"/>
            <a:ext cx="304800" cy="3048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Temperature of Ocean Water</a:t>
            </a:r>
            <a:endParaRPr/>
          </a:p>
        </p:txBody>
      </p:sp>
      <p:sp>
        <p:nvSpPr>
          <p:cNvPr id="208" name="Shape 208"/>
          <p:cNvSpPr txBox="1">
            <a:spLocks noGrp="1"/>
          </p:cNvSpPr>
          <p:nvPr>
            <p:ph type="body" idx="1"/>
          </p:nvPr>
        </p:nvSpPr>
        <p:spPr>
          <a:xfrm>
            <a:off x="457200" y="1219200"/>
            <a:ext cx="83058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Warm water holds less dissolved gas than cold water.</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When ocean water is cold, like in polar regions, it sinks and carries oxygen rich water to the ocean depths.</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As a result, fish and other animals can live in deep parts</a:t>
            </a:r>
            <a:r>
              <a:rPr lang="en-US" sz="3200" b="0" i="0" u="none">
                <a:solidFill>
                  <a:srgbClr val="FFFF00"/>
                </a:solidFill>
                <a:latin typeface="Verdana"/>
                <a:ea typeface="Verdana"/>
                <a:cs typeface="Verdana"/>
                <a:sym typeface="Verdana"/>
              </a:rPr>
              <a:t> of the ocean.</a:t>
            </a:r>
            <a:endParaRPr/>
          </a:p>
        </p:txBody>
      </p:sp>
      <p:pic>
        <p:nvPicPr>
          <p:cNvPr id="209" name="Shape 209"/>
          <p:cNvPicPr preferRelativeResize="0"/>
          <p:nvPr/>
        </p:nvPicPr>
        <p:blipFill rotWithShape="1">
          <a:blip r:embed="rId3">
            <a:alphaModFix/>
          </a:blip>
          <a:srcRect/>
          <a:stretch/>
        </p:blipFill>
        <p:spPr>
          <a:xfrm>
            <a:off x="8534400" y="6172200"/>
            <a:ext cx="304800" cy="30480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13"/>
        <p:cNvGrpSpPr/>
        <p:nvPr/>
      </p:nvGrpSpPr>
      <p:grpSpPr>
        <a:xfrm>
          <a:off x="0" y="0"/>
          <a:ext cx="0" cy="0"/>
          <a:chOff x="0" y="0"/>
          <a:chExt cx="0" cy="0"/>
        </a:xfrm>
      </p:grpSpPr>
      <p:sp>
        <p:nvSpPr>
          <p:cNvPr id="214" name="Shape 214"/>
          <p:cNvSpPr txBox="1"/>
          <p:nvPr/>
        </p:nvSpPr>
        <p:spPr>
          <a:xfrm>
            <a:off x="2819400" y="152400"/>
            <a:ext cx="5105400" cy="5857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CCA22"/>
              </a:buClr>
              <a:buSzPts val="3600"/>
              <a:buFont typeface="Times New Roman"/>
              <a:buNone/>
            </a:pPr>
            <a:r>
              <a:rPr lang="en-US" sz="3600" b="1" i="0" u="none">
                <a:solidFill>
                  <a:srgbClr val="ECCA22"/>
                </a:solidFill>
                <a:latin typeface="Times New Roman"/>
                <a:ea typeface="Times New Roman"/>
                <a:cs typeface="Times New Roman"/>
                <a:sym typeface="Times New Roman"/>
              </a:rPr>
              <a:t>Waves</a:t>
            </a:r>
            <a:endParaRPr/>
          </a:p>
        </p:txBody>
      </p:sp>
      <p:sp>
        <p:nvSpPr>
          <p:cNvPr id="215" name="Shape 215"/>
          <p:cNvSpPr txBox="1"/>
          <p:nvPr/>
        </p:nvSpPr>
        <p:spPr>
          <a:xfrm>
            <a:off x="533400" y="990600"/>
            <a:ext cx="3276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FF00"/>
              </a:buClr>
              <a:buSzPts val="3200"/>
              <a:buFont typeface="Times New Roman"/>
              <a:buChar char="•"/>
            </a:pPr>
            <a:r>
              <a:rPr lang="en-US" sz="3200" b="0" i="0" u="none">
                <a:solidFill>
                  <a:srgbClr val="FFFF00"/>
                </a:solidFill>
                <a:latin typeface="Times New Roman"/>
                <a:ea typeface="Times New Roman"/>
                <a:cs typeface="Times New Roman"/>
                <a:sym typeface="Times New Roman"/>
              </a:rPr>
              <a:t>A </a:t>
            </a:r>
            <a:r>
              <a:rPr lang="en-US" sz="3200" b="1" i="0" u="none">
                <a:solidFill>
                  <a:srgbClr val="FF3300"/>
                </a:solidFill>
                <a:latin typeface="Times New Roman"/>
                <a:ea typeface="Times New Roman"/>
                <a:cs typeface="Times New Roman"/>
                <a:sym typeface="Times New Roman"/>
              </a:rPr>
              <a:t>wave</a:t>
            </a:r>
            <a:r>
              <a:rPr lang="en-US" sz="3200" b="0" i="0" u="none">
                <a:solidFill>
                  <a:srgbClr val="FFFF00"/>
                </a:solidFill>
                <a:latin typeface="Times New Roman"/>
                <a:ea typeface="Times New Roman"/>
                <a:cs typeface="Times New Roman"/>
                <a:sym typeface="Times New Roman"/>
              </a:rPr>
              <a:t> in water is a rhythmic movement that carries energy through the water. </a:t>
            </a:r>
            <a:endParaRPr/>
          </a:p>
          <a:p>
            <a:pPr marL="342900" marR="0" lvl="0" indent="-342900" algn="l" rtl="0">
              <a:lnSpc>
                <a:spcPct val="90000"/>
              </a:lnSpc>
              <a:spcBef>
                <a:spcPts val="1280"/>
              </a:spcBef>
              <a:spcAft>
                <a:spcPts val="0"/>
              </a:spcAft>
              <a:buClr>
                <a:srgbClr val="FFFF00"/>
              </a:buClr>
              <a:buSzPts val="3200"/>
              <a:buFont typeface="Times New Roman"/>
              <a:buChar char="•"/>
            </a:pPr>
            <a:r>
              <a:rPr lang="en-US" sz="3200" b="0" i="0" u="none">
                <a:solidFill>
                  <a:srgbClr val="FFFF00"/>
                </a:solidFill>
                <a:latin typeface="Times New Roman"/>
                <a:ea typeface="Times New Roman"/>
                <a:cs typeface="Times New Roman"/>
                <a:sym typeface="Times New Roman"/>
              </a:rPr>
              <a:t>Waves are caused by high winds blowing on top of the water.</a:t>
            </a:r>
            <a:endParaRPr/>
          </a:p>
        </p:txBody>
      </p:sp>
      <p:pic>
        <p:nvPicPr>
          <p:cNvPr id="216" name="Shape 216"/>
          <p:cNvPicPr preferRelativeResize="0"/>
          <p:nvPr/>
        </p:nvPicPr>
        <p:blipFill rotWithShape="1">
          <a:blip r:embed="rId3">
            <a:alphaModFix/>
          </a:blip>
          <a:srcRect/>
          <a:stretch/>
        </p:blipFill>
        <p:spPr>
          <a:xfrm>
            <a:off x="3962400" y="1255712"/>
            <a:ext cx="4876800" cy="4764087"/>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fade">
                                      <p:cBhvr>
                                        <p:cTn id="11"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20"/>
        <p:cNvGrpSpPr/>
        <p:nvPr/>
      </p:nvGrpSpPr>
      <p:grpSpPr>
        <a:xfrm>
          <a:off x="0" y="0"/>
          <a:ext cx="0" cy="0"/>
          <a:chOff x="0" y="0"/>
          <a:chExt cx="0" cy="0"/>
        </a:xfrm>
      </p:grpSpPr>
      <p:sp>
        <p:nvSpPr>
          <p:cNvPr id="221" name="Shape 221"/>
          <p:cNvSpPr txBox="1"/>
          <p:nvPr/>
        </p:nvSpPr>
        <p:spPr>
          <a:xfrm>
            <a:off x="2286000" y="304800"/>
            <a:ext cx="3886200" cy="5857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CCA22"/>
              </a:buClr>
              <a:buSzPts val="3600"/>
              <a:buFont typeface="Times New Roman"/>
              <a:buNone/>
            </a:pPr>
            <a:r>
              <a:rPr lang="en-US" sz="3600" b="1" i="0" u="none">
                <a:solidFill>
                  <a:srgbClr val="ECCA22"/>
                </a:solidFill>
                <a:latin typeface="Times New Roman"/>
                <a:ea typeface="Times New Roman"/>
                <a:cs typeface="Times New Roman"/>
                <a:sym typeface="Times New Roman"/>
              </a:rPr>
              <a:t>Tides</a:t>
            </a:r>
            <a:endParaRPr/>
          </a:p>
        </p:txBody>
      </p:sp>
      <p:sp>
        <p:nvSpPr>
          <p:cNvPr id="222" name="Shape 222"/>
          <p:cNvSpPr txBox="1"/>
          <p:nvPr/>
        </p:nvSpPr>
        <p:spPr>
          <a:xfrm>
            <a:off x="533400" y="914400"/>
            <a:ext cx="7924800" cy="18446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FF00"/>
              </a:buClr>
              <a:buSzPts val="3200"/>
              <a:buFont typeface="Verdana"/>
              <a:buChar char="•"/>
            </a:pPr>
            <a:r>
              <a:rPr lang="en-US" sz="3200" b="0" i="0" u="none">
                <a:solidFill>
                  <a:srgbClr val="FFFF00"/>
                </a:solidFill>
                <a:latin typeface="Verdana"/>
                <a:ea typeface="Verdana"/>
                <a:cs typeface="Verdana"/>
                <a:sym typeface="Verdana"/>
              </a:rPr>
              <a:t>Throughout a day, the water level at the ocean’s edge changes. This rise and fall in sea level is called a </a:t>
            </a:r>
            <a:r>
              <a:rPr lang="en-US" sz="3200" b="1" i="0" u="none">
                <a:solidFill>
                  <a:srgbClr val="FF3300"/>
                </a:solidFill>
                <a:latin typeface="Verdana"/>
                <a:ea typeface="Verdana"/>
                <a:cs typeface="Verdana"/>
                <a:sym typeface="Verdana"/>
              </a:rPr>
              <a:t>tide</a:t>
            </a:r>
            <a:r>
              <a:rPr lang="en-US" sz="3200" b="0" i="0" u="none">
                <a:solidFill>
                  <a:srgbClr val="FF3300"/>
                </a:solidFill>
                <a:latin typeface="Verdana"/>
                <a:ea typeface="Verdana"/>
                <a:cs typeface="Verdana"/>
                <a:sym typeface="Verdana"/>
              </a:rPr>
              <a:t>.</a:t>
            </a:r>
            <a:r>
              <a:rPr lang="en-US" sz="3200" b="0" i="0" u="none">
                <a:solidFill>
                  <a:srgbClr val="FFFF00"/>
                </a:solidFill>
                <a:latin typeface="Verdana"/>
                <a:ea typeface="Verdana"/>
                <a:cs typeface="Verdana"/>
                <a:sym typeface="Verdana"/>
              </a:rPr>
              <a:t> </a:t>
            </a:r>
            <a:endParaRPr/>
          </a:p>
        </p:txBody>
      </p:sp>
      <p:sp>
        <p:nvSpPr>
          <p:cNvPr id="223" name="Shape 223"/>
          <p:cNvSpPr txBox="1"/>
          <p:nvPr/>
        </p:nvSpPr>
        <p:spPr>
          <a:xfrm>
            <a:off x="457200" y="2819400"/>
            <a:ext cx="8001000" cy="5248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Verdana"/>
              <a:buChar char="•"/>
            </a:pPr>
            <a:r>
              <a:rPr lang="en-US" sz="3200" b="0" i="0" u="none">
                <a:solidFill>
                  <a:schemeClr val="dk1"/>
                </a:solidFill>
                <a:latin typeface="Verdana"/>
                <a:ea typeface="Verdana"/>
                <a:cs typeface="Verdana"/>
                <a:sym typeface="Verdana"/>
              </a:rPr>
              <a:t>A tide is a giant wave that can be thousands of kilometers long but only 1 m to 2 m high in the open ocean</a:t>
            </a:r>
            <a:r>
              <a:rPr lang="en-US" sz="3200" b="0" i="0" u="none">
                <a:solidFill>
                  <a:schemeClr val="dk1"/>
                </a:solidFill>
                <a:latin typeface="Times New Roman"/>
                <a:ea typeface="Times New Roman"/>
                <a:cs typeface="Times New Roman"/>
                <a:sym typeface="Times New Roman"/>
              </a:rPr>
              <a:t>. </a:t>
            </a:r>
            <a:endParaRPr/>
          </a:p>
          <a:p>
            <a:pPr marL="342900" marR="0" lvl="0" indent="-342900" algn="l" rtl="0">
              <a:lnSpc>
                <a:spcPct val="90000"/>
              </a:lnSpc>
              <a:spcBef>
                <a:spcPts val="1280"/>
              </a:spcBef>
              <a:spcAft>
                <a:spcPts val="0"/>
              </a:spcAft>
              <a:buClr>
                <a:srgbClr val="FFFF00"/>
              </a:buClr>
              <a:buSzPts val="3200"/>
              <a:buFont typeface="Verdana"/>
              <a:buChar char="•"/>
            </a:pPr>
            <a:r>
              <a:rPr lang="en-US" sz="3200" b="0" i="0" u="none">
                <a:solidFill>
                  <a:srgbClr val="FFFF00"/>
                </a:solidFill>
                <a:latin typeface="Verdana"/>
                <a:ea typeface="Verdana"/>
                <a:cs typeface="Verdana"/>
                <a:sym typeface="Verdana"/>
              </a:rPr>
              <a:t>Tides are created by the gravitational attraction of Earth and the Moon and of Earth and the Sun.</a:t>
            </a:r>
            <a:endParaRPr/>
          </a:p>
          <a:p>
            <a:pPr marL="342900" marR="0" lvl="0" indent="-342900" algn="l" rtl="0">
              <a:lnSpc>
                <a:spcPct val="90000"/>
              </a:lnSpc>
              <a:spcBef>
                <a:spcPts val="1280"/>
              </a:spcBef>
              <a:spcAft>
                <a:spcPts val="0"/>
              </a:spcAft>
              <a:buClr>
                <a:schemeClr val="dk1"/>
              </a:buClr>
              <a:buSzPts val="3200"/>
              <a:buFont typeface="Arial"/>
              <a:buNone/>
            </a:pPr>
            <a:endParaRPr sz="3200" b="0" i="0" u="none">
              <a:solidFill>
                <a:srgbClr val="FFFF00"/>
              </a:solidFill>
              <a:latin typeface="Verdana"/>
              <a:ea typeface="Verdana"/>
              <a:cs typeface="Verdana"/>
              <a:sym typeface="Verdana"/>
            </a:endParaRPr>
          </a:p>
          <a:p>
            <a:pPr marL="342900" marR="0" lvl="0" indent="-139700" algn="l" rtl="0">
              <a:lnSpc>
                <a:spcPct val="90000"/>
              </a:lnSpc>
              <a:spcBef>
                <a:spcPts val="1280"/>
              </a:spcBef>
              <a:spcAft>
                <a:spcPts val="0"/>
              </a:spcAft>
              <a:buClr>
                <a:schemeClr val="dk1"/>
              </a:buClr>
              <a:buSzPts val="3200"/>
              <a:buFont typeface="Arial"/>
              <a:buNone/>
            </a:pPr>
            <a:endParaRPr sz="3200" b="0" i="0" u="none">
              <a:solidFill>
                <a:srgbClr val="FFFF00"/>
              </a:solidFill>
              <a:latin typeface="Verdana"/>
              <a:ea typeface="Verdana"/>
              <a:cs typeface="Verdana"/>
              <a:sym typeface="Verdana"/>
            </a:endParaRPr>
          </a:p>
          <a:p>
            <a:pPr marL="0" marR="0" lvl="0" indent="0" algn="l" rtl="0">
              <a:lnSpc>
                <a:spcPct val="100000"/>
              </a:lnSpc>
              <a:spcBef>
                <a:spcPts val="640"/>
              </a:spcBef>
              <a:spcAft>
                <a:spcPts val="0"/>
              </a:spcAft>
              <a:buNone/>
            </a:pPr>
            <a:endParaRPr sz="3200" b="0" i="0" u="none">
              <a:solidFill>
                <a:srgbClr val="FFFF00"/>
              </a:solidFill>
              <a:latin typeface="Verdana"/>
              <a:ea typeface="Verdana"/>
              <a:cs typeface="Verdana"/>
              <a:sym typeface="Verdan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idx="4294967295"/>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Tides</a:t>
            </a:r>
            <a:endParaRPr/>
          </a:p>
        </p:txBody>
      </p:sp>
      <p:sp>
        <p:nvSpPr>
          <p:cNvPr id="229" name="Shape 229"/>
          <p:cNvSpPr txBox="1">
            <a:spLocks noGrp="1"/>
          </p:cNvSpPr>
          <p:nvPr>
            <p:ph type="body" idx="4294967295"/>
          </p:nvPr>
        </p:nvSpPr>
        <p:spPr>
          <a:xfrm>
            <a:off x="228600" y="762000"/>
            <a:ext cx="4038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Tides are created by the gravitational attraction of Earth and the Moon and of Earth and the Sun.</a:t>
            </a:r>
            <a:endParaRPr/>
          </a:p>
          <a:p>
            <a:pPr marL="342900" marR="0" lvl="0" indent="-220980" algn="l" rtl="0">
              <a:lnSpc>
                <a:spcPct val="100000"/>
              </a:lnSpc>
              <a:spcBef>
                <a:spcPts val="1280"/>
              </a:spcBef>
              <a:spcAft>
                <a:spcPts val="0"/>
              </a:spcAft>
              <a:buClr>
                <a:schemeClr val="hlink"/>
              </a:buClr>
              <a:buSzPts val="1920"/>
              <a:buFont typeface="Noto Sans Symbols"/>
              <a:buNone/>
            </a:pPr>
            <a:endParaRPr sz="3200" b="0" i="0" u="none">
              <a:solidFill>
                <a:schemeClr val="dk1"/>
              </a:solidFill>
              <a:latin typeface="Verdana"/>
              <a:ea typeface="Verdana"/>
              <a:cs typeface="Verdana"/>
              <a:sym typeface="Verdana"/>
            </a:endParaRPr>
          </a:p>
        </p:txBody>
      </p:sp>
      <p:pic>
        <p:nvPicPr>
          <p:cNvPr id="230" name="Shape 230"/>
          <p:cNvPicPr preferRelativeResize="0">
            <a:picLocks noGrp="1"/>
          </p:cNvPicPr>
          <p:nvPr>
            <p:ph type="body" idx="4294967295"/>
          </p:nvPr>
        </p:nvPicPr>
        <p:blipFill rotWithShape="1">
          <a:blip r:embed="rId3">
            <a:alphaModFix/>
          </a:blip>
          <a:srcRect/>
          <a:stretch/>
        </p:blipFill>
        <p:spPr>
          <a:xfrm>
            <a:off x="3962400" y="1524000"/>
            <a:ext cx="4953000" cy="48768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Movement of Water</a:t>
            </a:r>
            <a:endParaRPr/>
          </a:p>
        </p:txBody>
      </p:sp>
      <p:sp>
        <p:nvSpPr>
          <p:cNvPr id="236" name="Shape 236"/>
          <p:cNvSpPr txBox="1">
            <a:spLocks noGrp="1"/>
          </p:cNvSpPr>
          <p:nvPr>
            <p:ph type="body" idx="1"/>
          </p:nvPr>
        </p:nvSpPr>
        <p:spPr>
          <a:xfrm>
            <a:off x="457200" y="12954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640"/>
              <a:buFont typeface="Noto Sans Symbols"/>
              <a:buChar char="■"/>
            </a:pPr>
            <a:r>
              <a:rPr lang="en-US" sz="4400" b="1" i="0" u="sng">
                <a:solidFill>
                  <a:srgbClr val="FF3300"/>
                </a:solidFill>
                <a:latin typeface="Verdana"/>
                <a:ea typeface="Verdana"/>
                <a:cs typeface="Verdana"/>
                <a:sym typeface="Verdana"/>
              </a:rPr>
              <a:t>Upwelling</a:t>
            </a:r>
            <a:r>
              <a:rPr lang="en-US" sz="4400" b="0" i="0" u="none">
                <a:solidFill>
                  <a:schemeClr val="dk1"/>
                </a:solidFill>
                <a:latin typeface="Verdana"/>
                <a:ea typeface="Verdana"/>
                <a:cs typeface="Verdana"/>
                <a:sym typeface="Verdana"/>
              </a:rPr>
              <a:t> </a:t>
            </a:r>
            <a:r>
              <a:rPr lang="en-US" sz="4400" b="0" i="0" u="none">
                <a:solidFill>
                  <a:srgbClr val="FFFF00"/>
                </a:solidFill>
                <a:latin typeface="Verdana"/>
                <a:ea typeface="Verdana"/>
                <a:cs typeface="Verdana"/>
                <a:sym typeface="Verdana"/>
              </a:rPr>
              <a:t>is the upward movement of cold water from the ocean depths.</a:t>
            </a:r>
            <a:endParaRPr/>
          </a:p>
          <a:p>
            <a:pPr marL="742950" marR="0" lvl="1" indent="-285750" algn="l" rtl="0">
              <a:lnSpc>
                <a:spcPct val="100000"/>
              </a:lnSpc>
              <a:spcBef>
                <a:spcPts val="880"/>
              </a:spcBef>
              <a:spcAft>
                <a:spcPts val="0"/>
              </a:spcAft>
              <a:buClr>
                <a:schemeClr val="dk1"/>
              </a:buClr>
              <a:buSzPts val="4400"/>
              <a:buFont typeface="Verdana"/>
              <a:buNone/>
            </a:pPr>
            <a:endParaRPr sz="4400" b="0" i="0" u="none" strike="noStrike" cap="none">
              <a:solidFill>
                <a:srgbClr val="FFFF00"/>
              </a:solidFill>
              <a:latin typeface="Verdana"/>
              <a:ea typeface="Verdana"/>
              <a:cs typeface="Verdana"/>
              <a:sym typeface="Verdana"/>
            </a:endParaRPr>
          </a:p>
          <a:p>
            <a:pPr marL="342900" marR="0" lvl="0" indent="-175260" algn="l" rtl="0">
              <a:lnSpc>
                <a:spcPct val="100000"/>
              </a:lnSpc>
              <a:spcBef>
                <a:spcPts val="880"/>
              </a:spcBef>
              <a:spcAft>
                <a:spcPts val="0"/>
              </a:spcAft>
              <a:buClr>
                <a:schemeClr val="hlink"/>
              </a:buClr>
              <a:buSzPts val="2640"/>
              <a:buFont typeface="Noto Sans Symbols"/>
              <a:buNone/>
            </a:pPr>
            <a:endParaRPr sz="4400" b="0" i="0" u="none" strike="noStrike" cap="none">
              <a:solidFill>
                <a:srgbClr val="FFFF00"/>
              </a:solidFill>
              <a:latin typeface="Verdana"/>
              <a:ea typeface="Verdana"/>
              <a:cs typeface="Verdana"/>
              <a:sym typeface="Verdana"/>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idx="4294967295"/>
          </p:nvPr>
        </p:nvSpPr>
        <p:spPr>
          <a:xfrm>
            <a:off x="457200" y="0"/>
            <a:ext cx="8001000" cy="68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Upwelling</a:t>
            </a:r>
            <a:endParaRPr/>
          </a:p>
        </p:txBody>
      </p:sp>
      <p:sp>
        <p:nvSpPr>
          <p:cNvPr id="242" name="Shape 242"/>
          <p:cNvSpPr txBox="1">
            <a:spLocks noGrp="1"/>
          </p:cNvSpPr>
          <p:nvPr>
            <p:ph type="body" idx="4294967295"/>
          </p:nvPr>
        </p:nvSpPr>
        <p:spPr>
          <a:xfrm>
            <a:off x="228600" y="685800"/>
            <a:ext cx="4572000" cy="5791200"/>
          </a:xfrm>
          <a:prstGeom prst="rect">
            <a:avLst/>
          </a:prstGeom>
          <a:noFill/>
          <a:ln>
            <a:noFill/>
          </a:ln>
        </p:spPr>
        <p:txBody>
          <a:bodyPr spcFirstLastPara="1" wrap="square" lIns="91425" tIns="45700" rIns="91425" bIns="45700" anchor="t" anchorCtr="0">
            <a:noAutofit/>
          </a:bodyPr>
          <a:lstStyle/>
          <a:p>
            <a:pPr marL="742950" marR="0" lvl="1" indent="-285750" algn="ctr" rtl="0">
              <a:lnSpc>
                <a:spcPct val="90000"/>
              </a:lnSpc>
              <a:spcBef>
                <a:spcPts val="0"/>
              </a:spcBef>
              <a:spcAft>
                <a:spcPts val="0"/>
              </a:spcAft>
              <a:buClr>
                <a:schemeClr val="dk1"/>
              </a:buClr>
              <a:buSzPts val="3200"/>
              <a:buFont typeface="Verdana"/>
              <a:buNone/>
            </a:pPr>
            <a:r>
              <a:rPr lang="en-US" sz="3200" b="0" i="0" u="none" strike="noStrike" cap="none">
                <a:solidFill>
                  <a:srgbClr val="FF3300"/>
                </a:solidFill>
                <a:latin typeface="Verdana"/>
                <a:ea typeface="Verdana"/>
                <a:cs typeface="Verdana"/>
                <a:sym typeface="Verdana"/>
              </a:rPr>
              <a:t>Upwelling</a:t>
            </a:r>
            <a:r>
              <a:rPr lang="en-US" sz="1800" b="0" i="0" u="none" strike="noStrike" cap="none">
                <a:solidFill>
                  <a:schemeClr val="dk1"/>
                </a:solidFill>
                <a:latin typeface="Verdana"/>
                <a:ea typeface="Verdana"/>
                <a:cs typeface="Verdana"/>
                <a:sym typeface="Verdana"/>
              </a:rPr>
              <a:t> </a:t>
            </a:r>
            <a:r>
              <a:rPr lang="en-US" sz="3200" b="0" i="0" u="none" strike="noStrike" cap="none">
                <a:solidFill>
                  <a:srgbClr val="FFFF00"/>
                </a:solidFill>
                <a:latin typeface="Verdana"/>
                <a:ea typeface="Verdana"/>
                <a:cs typeface="Verdana"/>
                <a:sym typeface="Verdana"/>
              </a:rPr>
              <a:t>brings up tiny ocean organisms, minerals, and other nutrients from the deeper layers of the water; without upwelling the surface of the ocean would be nutrient deficient</a:t>
            </a:r>
            <a:r>
              <a:rPr lang="en-US" sz="1800" b="0" i="0" u="none" strike="noStrike" cap="none">
                <a:solidFill>
                  <a:schemeClr val="dk1"/>
                </a:solidFill>
                <a:latin typeface="Verdana"/>
                <a:ea typeface="Verdana"/>
                <a:cs typeface="Verdana"/>
                <a:sym typeface="Verdana"/>
              </a:rPr>
              <a:t>.</a:t>
            </a:r>
            <a:endParaRPr/>
          </a:p>
          <a:p>
            <a:pPr marL="342900" marR="0" lvl="0" indent="-274320" algn="l" rtl="0">
              <a:lnSpc>
                <a:spcPct val="100000"/>
              </a:lnSpc>
              <a:spcBef>
                <a:spcPts val="360"/>
              </a:spcBef>
              <a:spcAft>
                <a:spcPts val="0"/>
              </a:spcAft>
              <a:buClr>
                <a:schemeClr val="hlink"/>
              </a:buClr>
              <a:buSzPts val="1080"/>
              <a:buFont typeface="Noto Sans Symbols"/>
              <a:buNone/>
            </a:pPr>
            <a:endParaRPr sz="1800" b="0" i="0" u="none" strike="noStrike" cap="none">
              <a:solidFill>
                <a:schemeClr val="dk1"/>
              </a:solidFill>
              <a:latin typeface="Verdana"/>
              <a:ea typeface="Verdana"/>
              <a:cs typeface="Verdana"/>
              <a:sym typeface="Verdana"/>
            </a:endParaRPr>
          </a:p>
        </p:txBody>
      </p:sp>
      <p:pic>
        <p:nvPicPr>
          <p:cNvPr id="243" name="Shape 243"/>
          <p:cNvPicPr preferRelativeResize="0">
            <a:picLocks noGrp="1"/>
          </p:cNvPicPr>
          <p:nvPr>
            <p:ph type="body" idx="4294967295"/>
          </p:nvPr>
        </p:nvPicPr>
        <p:blipFill rotWithShape="1">
          <a:blip r:embed="rId3">
            <a:alphaModFix/>
          </a:blip>
          <a:srcRect/>
          <a:stretch/>
        </p:blipFill>
        <p:spPr>
          <a:xfrm>
            <a:off x="4648200" y="1676400"/>
            <a:ext cx="4267200" cy="42672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The World’s Oceans</a:t>
            </a:r>
            <a:endParaRPr/>
          </a:p>
        </p:txBody>
      </p:sp>
      <p:sp>
        <p:nvSpPr>
          <p:cNvPr id="122" name="Shape 12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a:t>An ocean is a large body of saltwater that covers around 70% of the Earth’s surface.</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strike="noStrike" cap="none">
                <a:solidFill>
                  <a:srgbClr val="FFFF00"/>
                </a:solidFill>
                <a:latin typeface="Verdana"/>
                <a:ea typeface="Verdana"/>
                <a:cs typeface="Verdana"/>
                <a:sym typeface="Verdana"/>
              </a:rPr>
              <a:t>The oceans contain 97% of the earth’s water.</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strike="noStrike" cap="none">
                <a:solidFill>
                  <a:srgbClr val="FF3399"/>
                </a:solidFill>
                <a:latin typeface="Verdana"/>
                <a:ea typeface="Verdana"/>
                <a:cs typeface="Verdana"/>
                <a:sym typeface="Verdana"/>
              </a:rPr>
              <a:t>Oceanographers</a:t>
            </a:r>
            <a:r>
              <a:rPr lang="en-US" sz="3200" b="0" i="0" u="none" strike="noStrike" cap="none">
                <a:solidFill>
                  <a:srgbClr val="FFFF00"/>
                </a:solidFill>
                <a:latin typeface="Verdana"/>
                <a:ea typeface="Verdana"/>
                <a:cs typeface="Verdana"/>
                <a:sym typeface="Verdana"/>
              </a:rPr>
              <a:t> are scientists who study the ocean and its processes.</a:t>
            </a:r>
            <a:endParaRPr/>
          </a:p>
          <a:p>
            <a:pPr marL="342900" marR="0" lvl="0" indent="-220980" algn="l" rtl="0">
              <a:lnSpc>
                <a:spcPct val="100000"/>
              </a:lnSpc>
              <a:spcBef>
                <a:spcPts val="640"/>
              </a:spcBef>
              <a:spcAft>
                <a:spcPts val="0"/>
              </a:spcAft>
              <a:buClr>
                <a:schemeClr val="hlink"/>
              </a:buClr>
              <a:buSzPts val="1920"/>
              <a:buFont typeface="Noto Sans Symbols"/>
              <a:buNone/>
            </a:pPr>
            <a:endParaRPr sz="3200" b="0" i="0" u="none">
              <a:solidFill>
                <a:srgbClr val="FFFF00"/>
              </a:solidFill>
              <a:latin typeface="Verdana"/>
              <a:ea typeface="Verdana"/>
              <a:cs typeface="Verdana"/>
              <a:sym typeface="Verdana"/>
            </a:endParaRPr>
          </a:p>
        </p:txBody>
      </p:sp>
      <p:pic>
        <p:nvPicPr>
          <p:cNvPr id="123" name="Shape 123"/>
          <p:cNvPicPr preferRelativeResize="0"/>
          <p:nvPr/>
        </p:nvPicPr>
        <p:blipFill rotWithShape="1">
          <a:blip r:embed="rId3">
            <a:alphaModFix/>
          </a:blip>
          <a:srcRect/>
          <a:stretch/>
        </p:blipFill>
        <p:spPr>
          <a:xfrm>
            <a:off x="8534400" y="6248400"/>
            <a:ext cx="304800" cy="304800"/>
          </a:xfrm>
          <a:prstGeom prst="rect">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El Nino</a:t>
            </a:r>
            <a:endParaRPr/>
          </a:p>
        </p:txBody>
      </p:sp>
      <p:sp>
        <p:nvSpPr>
          <p:cNvPr id="249" name="Shape 24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640"/>
              <a:buFont typeface="Noto Sans Symbols"/>
              <a:buChar char="■"/>
            </a:pPr>
            <a:r>
              <a:rPr lang="en-US" sz="4400" b="0" i="0" u="none">
                <a:solidFill>
                  <a:srgbClr val="FF3399"/>
                </a:solidFill>
                <a:latin typeface="Verdana"/>
                <a:ea typeface="Verdana"/>
                <a:cs typeface="Verdana"/>
                <a:sym typeface="Verdana"/>
              </a:rPr>
              <a:t>El Nino</a:t>
            </a:r>
            <a:r>
              <a:rPr lang="en-US" sz="4400" b="0" i="0" u="none">
                <a:solidFill>
                  <a:schemeClr val="folHlink"/>
                </a:solidFill>
                <a:latin typeface="Verdana"/>
                <a:ea typeface="Verdana"/>
                <a:cs typeface="Verdana"/>
                <a:sym typeface="Verdana"/>
              </a:rPr>
              <a:t> </a:t>
            </a:r>
            <a:r>
              <a:rPr lang="en-US" sz="4400" b="0" i="0" u="none">
                <a:solidFill>
                  <a:srgbClr val="FFFF00"/>
                </a:solidFill>
                <a:latin typeface="Verdana"/>
                <a:ea typeface="Verdana"/>
                <a:cs typeface="Verdana"/>
                <a:sym typeface="Verdana"/>
              </a:rPr>
              <a:t>is an abnormal climate event that occurs every 2-7 years in the Pacific Ocean, causing changes in the winds, currents, and weather patterns.</a:t>
            </a:r>
            <a:endParaRPr/>
          </a:p>
          <a:p>
            <a:pPr marL="342900" marR="0" lvl="0" indent="-175260" algn="l" rtl="0">
              <a:lnSpc>
                <a:spcPct val="100000"/>
              </a:lnSpc>
              <a:spcBef>
                <a:spcPts val="880"/>
              </a:spcBef>
              <a:spcAft>
                <a:spcPts val="0"/>
              </a:spcAft>
              <a:buClr>
                <a:schemeClr val="hlink"/>
              </a:buClr>
              <a:buSzPts val="2640"/>
              <a:buFont typeface="Noto Sans Symbols"/>
              <a:buNone/>
            </a:pPr>
            <a:endParaRPr sz="4400" b="0" i="0" u="none">
              <a:solidFill>
                <a:srgbClr val="FFFF00"/>
              </a:solidFill>
              <a:latin typeface="Verdana"/>
              <a:ea typeface="Verdana"/>
              <a:cs typeface="Verdana"/>
              <a:sym typeface="Verdana"/>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152400"/>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El Nino</a:t>
            </a:r>
            <a:endParaRPr/>
          </a:p>
        </p:txBody>
      </p:sp>
      <p:sp>
        <p:nvSpPr>
          <p:cNvPr id="255" name="Shape 255"/>
          <p:cNvSpPr txBox="1">
            <a:spLocks noGrp="1"/>
          </p:cNvSpPr>
          <p:nvPr>
            <p:ph type="body" idx="1"/>
          </p:nvPr>
        </p:nvSpPr>
        <p:spPr>
          <a:xfrm>
            <a:off x="457200" y="1295400"/>
            <a:ext cx="8305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El Nino interrupts up the pattern of upwelling.</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Without nutrients provided by upwelling, fish and other organisms cannot find food.</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Fish and other organisms die and weather patterns are disturbed.</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59"/>
        <p:cNvGrpSpPr/>
        <p:nvPr/>
      </p:nvGrpSpPr>
      <p:grpSpPr>
        <a:xfrm>
          <a:off x="0" y="0"/>
          <a:ext cx="0" cy="0"/>
          <a:chOff x="0" y="0"/>
          <a:chExt cx="0" cy="0"/>
        </a:xfrm>
      </p:grpSpPr>
      <p:sp>
        <p:nvSpPr>
          <p:cNvPr id="260" name="Shape 260"/>
          <p:cNvSpPr txBox="1">
            <a:spLocks noGrp="1"/>
          </p:cNvSpPr>
          <p:nvPr>
            <p:ph type="title" idx="4294967295"/>
          </p:nvPr>
        </p:nvSpPr>
        <p:spPr>
          <a:xfrm>
            <a:off x="457200" y="0"/>
            <a:ext cx="8229600" cy="11398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Ocean Floor</a:t>
            </a:r>
            <a:endParaRPr/>
          </a:p>
        </p:txBody>
      </p:sp>
      <p:sp>
        <p:nvSpPr>
          <p:cNvPr id="261" name="Shape 261"/>
          <p:cNvSpPr txBox="1">
            <a:spLocks noGrp="1"/>
          </p:cNvSpPr>
          <p:nvPr>
            <p:ph type="body" idx="4294967295"/>
          </p:nvPr>
        </p:nvSpPr>
        <p:spPr>
          <a:xfrm>
            <a:off x="533400" y="838200"/>
            <a:ext cx="8305800" cy="312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3200" b="0" i="0" u="none">
                <a:solidFill>
                  <a:srgbClr val="FFFF00"/>
                </a:solidFill>
                <a:latin typeface="Verdana"/>
                <a:ea typeface="Verdana"/>
                <a:cs typeface="Verdana"/>
                <a:sym typeface="Verdana"/>
              </a:rPr>
              <a:t>The ocean floor has higher mountains, deeper canyons, and larger flatter plains. </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Earthquakes occur more often.</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The rocks are very different.</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The crust is  thinner.</a:t>
            </a:r>
            <a:endParaRPr/>
          </a:p>
        </p:txBody>
      </p:sp>
      <p:pic>
        <p:nvPicPr>
          <p:cNvPr id="262" name="Shape 262"/>
          <p:cNvPicPr preferRelativeResize="0">
            <a:picLocks noGrp="1"/>
          </p:cNvPicPr>
          <p:nvPr>
            <p:ph type="body" idx="4294967295"/>
          </p:nvPr>
        </p:nvPicPr>
        <p:blipFill rotWithShape="1">
          <a:blip r:embed="rId3">
            <a:alphaModFix/>
          </a:blip>
          <a:srcRect/>
          <a:stretch/>
        </p:blipFill>
        <p:spPr>
          <a:xfrm>
            <a:off x="457200" y="4267200"/>
            <a:ext cx="8153400" cy="2239962"/>
          </a:xfrm>
          <a:prstGeom prst="rect">
            <a:avLst/>
          </a:prstGeom>
          <a:noFill/>
          <a:ln>
            <a:noFill/>
          </a:ln>
        </p:spPr>
      </p:pic>
      <p:pic>
        <p:nvPicPr>
          <p:cNvPr id="263" name="Shape 263"/>
          <p:cNvPicPr preferRelativeResize="0"/>
          <p:nvPr/>
        </p:nvPicPr>
        <p:blipFill rotWithShape="1">
          <a:blip r:embed="rId4">
            <a:alphaModFix/>
          </a:blip>
          <a:srcRect/>
          <a:stretch/>
        </p:blipFill>
        <p:spPr>
          <a:xfrm>
            <a:off x="8382000" y="6248400"/>
            <a:ext cx="304800" cy="304800"/>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Continental Shelf</a:t>
            </a:r>
            <a:endParaRPr/>
          </a:p>
        </p:txBody>
      </p:sp>
      <p:sp>
        <p:nvSpPr>
          <p:cNvPr id="269" name="Shape 269"/>
          <p:cNvSpPr txBox="1">
            <a:spLocks noGrp="1"/>
          </p:cNvSpPr>
          <p:nvPr>
            <p:ph type="body" idx="1"/>
          </p:nvPr>
        </p:nvSpPr>
        <p:spPr>
          <a:xfrm>
            <a:off x="381000" y="1143000"/>
            <a:ext cx="83820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The </a:t>
            </a:r>
            <a:r>
              <a:rPr lang="en-US" sz="3600" b="1" i="0" u="none">
                <a:solidFill>
                  <a:srgbClr val="FF3399"/>
                </a:solidFill>
                <a:latin typeface="Verdana"/>
                <a:ea typeface="Verdana"/>
                <a:cs typeface="Verdana"/>
                <a:sym typeface="Verdana"/>
              </a:rPr>
              <a:t>continental shelf</a:t>
            </a:r>
            <a:r>
              <a:rPr lang="en-US" sz="3600" b="0" i="0" u="none">
                <a:solidFill>
                  <a:srgbClr val="FFFF00"/>
                </a:solidFill>
                <a:latin typeface="Verdana"/>
                <a:ea typeface="Verdana"/>
                <a:cs typeface="Verdana"/>
                <a:sym typeface="Verdana"/>
              </a:rPr>
              <a:t> is the gradually sloping end of a continent that extends under the ocean.</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The ocean covering the continental shelf can be as deep as 350 m.</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Large mineral, oil and natural gas deposits are found here.</a:t>
            </a:r>
            <a:endParaRPr/>
          </a:p>
        </p:txBody>
      </p:sp>
      <p:pic>
        <p:nvPicPr>
          <p:cNvPr id="270" name="Shape 270"/>
          <p:cNvPicPr preferRelativeResize="0"/>
          <p:nvPr/>
        </p:nvPicPr>
        <p:blipFill rotWithShape="1">
          <a:blip r:embed="rId3">
            <a:alphaModFix/>
          </a:blip>
          <a:srcRect/>
          <a:stretch/>
        </p:blipFill>
        <p:spPr>
          <a:xfrm>
            <a:off x="8534400" y="6248400"/>
            <a:ext cx="304800" cy="304800"/>
          </a:xfrm>
          <a:prstGeom prst="rect">
            <a:avLst/>
          </a:prstGeom>
          <a:noFill/>
          <a:ln>
            <a:noFill/>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Continental Slope</a:t>
            </a:r>
            <a:endParaRPr/>
          </a:p>
        </p:txBody>
      </p:sp>
      <p:sp>
        <p:nvSpPr>
          <p:cNvPr id="276" name="Shape 276"/>
          <p:cNvSpPr txBox="1">
            <a:spLocks noGrp="1"/>
          </p:cNvSpPr>
          <p:nvPr>
            <p:ph type="body" idx="1"/>
          </p:nvPr>
        </p:nvSpPr>
        <p:spPr>
          <a:xfrm>
            <a:off x="457200" y="1219200"/>
            <a:ext cx="8229600" cy="4911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ans Symbols"/>
              <a:buChar char="■"/>
            </a:pPr>
            <a:r>
              <a:rPr lang="en-US" sz="4000" b="0" i="0" u="none">
                <a:solidFill>
                  <a:schemeClr val="dk1"/>
                </a:solidFill>
                <a:latin typeface="Verdana"/>
                <a:ea typeface="Verdana"/>
                <a:cs typeface="Verdana"/>
                <a:sym typeface="Verdana"/>
              </a:rPr>
              <a:t>At the edge of the continental shelf, the ocean floor plunges steeply 4 to 5 kilometers.</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The </a:t>
            </a:r>
            <a:r>
              <a:rPr lang="en-US" sz="4000" b="1" i="0" u="none">
                <a:solidFill>
                  <a:srgbClr val="FF3399"/>
                </a:solidFill>
                <a:latin typeface="Verdana"/>
                <a:ea typeface="Verdana"/>
                <a:cs typeface="Verdana"/>
                <a:sym typeface="Verdana"/>
              </a:rPr>
              <a:t>continental slope</a:t>
            </a:r>
            <a:r>
              <a:rPr lang="en-US" sz="4000" b="1" i="0" u="none">
                <a:solidFill>
                  <a:srgbClr val="FFFF00"/>
                </a:solidFill>
                <a:latin typeface="Verdana"/>
                <a:ea typeface="Verdana"/>
                <a:cs typeface="Verdana"/>
                <a:sym typeface="Verdana"/>
              </a:rPr>
              <a:t> </a:t>
            </a:r>
            <a:r>
              <a:rPr lang="en-US" sz="4000" b="0" i="0" u="none">
                <a:solidFill>
                  <a:srgbClr val="FFFF00"/>
                </a:solidFill>
                <a:latin typeface="Verdana"/>
                <a:ea typeface="Verdana"/>
                <a:cs typeface="Verdana"/>
                <a:sym typeface="Verdana"/>
              </a:rPr>
              <a:t>extends from the outer edge of the continental shelf down to the ocean floor.</a:t>
            </a:r>
            <a:endParaRPr/>
          </a:p>
        </p:txBody>
      </p:sp>
      <p:pic>
        <p:nvPicPr>
          <p:cNvPr id="277" name="Shape 277"/>
          <p:cNvPicPr preferRelativeResize="0"/>
          <p:nvPr/>
        </p:nvPicPr>
        <p:blipFill rotWithShape="1">
          <a:blip r:embed="rId3">
            <a:alphaModFix/>
          </a:blip>
          <a:srcRect/>
          <a:stretch/>
        </p:blipFill>
        <p:spPr>
          <a:xfrm>
            <a:off x="8534400" y="6172200"/>
            <a:ext cx="304800" cy="304800"/>
          </a:xfrm>
          <a:prstGeom prst="rect">
            <a:avLst/>
          </a:prstGeom>
          <a:noFill/>
          <a:ln>
            <a:noFill/>
          </a:ln>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Abyssal Plains</a:t>
            </a:r>
            <a:endParaRPr/>
          </a:p>
        </p:txBody>
      </p:sp>
      <p:sp>
        <p:nvSpPr>
          <p:cNvPr id="288" name="Shape 288"/>
          <p:cNvSpPr txBox="1">
            <a:spLocks noGrp="1"/>
          </p:cNvSpPr>
          <p:nvPr>
            <p:ph type="body" idx="1"/>
          </p:nvPr>
        </p:nvSpPr>
        <p:spPr>
          <a:xfrm>
            <a:off x="457200" y="1219200"/>
            <a:ext cx="85344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Large, flat areas on the ocean floor are called </a:t>
            </a:r>
            <a:r>
              <a:rPr lang="en-US" sz="3600" b="0" i="0" u="none">
                <a:solidFill>
                  <a:srgbClr val="FF3399"/>
                </a:solidFill>
                <a:latin typeface="Verdana"/>
                <a:ea typeface="Verdana"/>
                <a:cs typeface="Verdana"/>
                <a:sym typeface="Verdana"/>
              </a:rPr>
              <a:t>abyssal plains.</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The abyssal plains are larger in the Atlantic and Indian than in the Pacific due to the deposition of sediments by large rivers.</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The Pacific Ocean has large cracks that trap sediments and result in smaller abyssal plains.</a:t>
            </a:r>
            <a:endParaRPr/>
          </a:p>
        </p:txBody>
      </p:sp>
      <p:pic>
        <p:nvPicPr>
          <p:cNvPr id="289" name="Shape 289"/>
          <p:cNvPicPr preferRelativeResize="0"/>
          <p:nvPr/>
        </p:nvPicPr>
        <p:blipFill rotWithShape="1">
          <a:blip r:embed="rId3">
            <a:alphaModFix/>
          </a:blip>
          <a:srcRect/>
          <a:stretch/>
        </p:blipFill>
        <p:spPr>
          <a:xfrm>
            <a:off x="8534400" y="6248400"/>
            <a:ext cx="304800" cy="304800"/>
          </a:xfrm>
          <a:prstGeom prst="rect">
            <a:avLst/>
          </a:prstGeom>
          <a:noFill/>
          <a:ln>
            <a:no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81000" y="0"/>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Abyssal Plains</a:t>
            </a:r>
            <a:endParaRPr/>
          </a:p>
        </p:txBody>
      </p:sp>
      <p:sp>
        <p:nvSpPr>
          <p:cNvPr id="295" name="Shape 295"/>
          <p:cNvSpPr txBox="1">
            <a:spLocks noGrp="1"/>
          </p:cNvSpPr>
          <p:nvPr>
            <p:ph type="body" idx="1"/>
          </p:nvPr>
        </p:nvSpPr>
        <p:spPr>
          <a:xfrm>
            <a:off x="457200" y="1143000"/>
            <a:ext cx="83058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60"/>
              <a:buFont typeface="Noto Sans Symbols"/>
              <a:buChar char="■"/>
            </a:pPr>
            <a:r>
              <a:rPr lang="en-US" sz="3600" b="0" i="0" u="none">
                <a:solidFill>
                  <a:srgbClr val="FF3399"/>
                </a:solidFill>
                <a:latin typeface="Verdana"/>
                <a:ea typeface="Verdana"/>
                <a:cs typeface="Verdana"/>
                <a:sym typeface="Verdana"/>
              </a:rPr>
              <a:t>Abyssal plains</a:t>
            </a:r>
            <a:r>
              <a:rPr lang="en-US" sz="3600" b="0" i="0" u="none">
                <a:solidFill>
                  <a:srgbClr val="FFFF00"/>
                </a:solidFill>
                <a:latin typeface="Verdana"/>
                <a:ea typeface="Verdana"/>
                <a:cs typeface="Verdana"/>
                <a:sym typeface="Verdana"/>
              </a:rPr>
              <a:t> are close to the continent and are made of mud, sand and silt.</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Farther out on the abyssal plains, some of them contain the remains of tiny organisms that form ooze.</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Where ocean life is not abundant, the floor of the ocean is covered with red clay.</a:t>
            </a:r>
            <a:endParaRPr/>
          </a:p>
        </p:txBody>
      </p:sp>
      <p:pic>
        <p:nvPicPr>
          <p:cNvPr id="296" name="Shape 296"/>
          <p:cNvPicPr preferRelativeResize="0"/>
          <p:nvPr/>
        </p:nvPicPr>
        <p:blipFill rotWithShape="1">
          <a:blip r:embed="rId3">
            <a:alphaModFix/>
          </a:blip>
          <a:srcRect/>
          <a:stretch/>
        </p:blipFill>
        <p:spPr>
          <a:xfrm>
            <a:off x="8458200" y="6248400"/>
            <a:ext cx="304800" cy="304800"/>
          </a:xfrm>
          <a:prstGeom prst="rect">
            <a:avLst/>
          </a:prstGeom>
          <a:noFill/>
          <a:ln>
            <a:noFill/>
          </a:ln>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Seamounts and Guyots</a:t>
            </a:r>
            <a:endParaRPr/>
          </a:p>
        </p:txBody>
      </p:sp>
      <p:sp>
        <p:nvSpPr>
          <p:cNvPr id="302" name="Shape 302"/>
          <p:cNvSpPr txBox="1">
            <a:spLocks noGrp="1"/>
          </p:cNvSpPr>
          <p:nvPr>
            <p:ph type="body" idx="1"/>
          </p:nvPr>
        </p:nvSpPr>
        <p:spPr>
          <a:xfrm>
            <a:off x="457200" y="1219200"/>
            <a:ext cx="83058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3200" b="0" i="0" u="none">
                <a:solidFill>
                  <a:srgbClr val="FF3399"/>
                </a:solidFill>
                <a:latin typeface="Verdana"/>
                <a:ea typeface="Verdana"/>
                <a:cs typeface="Verdana"/>
                <a:sym typeface="Verdana"/>
              </a:rPr>
              <a:t>Seamounts</a:t>
            </a:r>
            <a:r>
              <a:rPr lang="en-US" sz="3200" b="0" i="0" u="none">
                <a:solidFill>
                  <a:srgbClr val="FFFF00"/>
                </a:solidFill>
                <a:latin typeface="Verdana"/>
                <a:ea typeface="Verdana"/>
                <a:cs typeface="Verdana"/>
                <a:sym typeface="Verdana"/>
              </a:rPr>
              <a:t> are underwater volcanic mountains that rise more than 100 meters above the ocean floor. Most have been found in the Pacific Ocean.</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Some seamounts reach above the surface of the water to form islands, like the Azores in the Atlantic and the Hawaiian islands in the Pacific.</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rgbClr val="FF3399"/>
                </a:solidFill>
                <a:latin typeface="Verdana"/>
                <a:ea typeface="Verdana"/>
                <a:cs typeface="Verdana"/>
                <a:sym typeface="Verdana"/>
              </a:rPr>
              <a:t>Guyots</a:t>
            </a:r>
            <a:r>
              <a:rPr lang="en-US" sz="3200" b="0" i="0" u="none">
                <a:solidFill>
                  <a:srgbClr val="FFFF00"/>
                </a:solidFill>
                <a:latin typeface="Verdana"/>
                <a:ea typeface="Verdana"/>
                <a:cs typeface="Verdana"/>
                <a:sym typeface="Verdana"/>
              </a:rPr>
              <a:t> are flat-topped seamounts.</a:t>
            </a:r>
            <a:endParaRPr/>
          </a:p>
        </p:txBody>
      </p:sp>
      <p:pic>
        <p:nvPicPr>
          <p:cNvPr id="303" name="Shape 303"/>
          <p:cNvPicPr preferRelativeResize="0"/>
          <p:nvPr/>
        </p:nvPicPr>
        <p:blipFill rotWithShape="1">
          <a:blip r:embed="rId3">
            <a:alphaModFix/>
          </a:blip>
          <a:srcRect/>
          <a:stretch/>
        </p:blipFill>
        <p:spPr>
          <a:xfrm>
            <a:off x="8610600" y="6248400"/>
            <a:ext cx="304800" cy="304800"/>
          </a:xfrm>
          <a:prstGeom prst="rect">
            <a:avLst/>
          </a:prstGeom>
          <a:noFill/>
          <a:ln>
            <a:noFill/>
          </a:ln>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07"/>
        <p:cNvGrpSpPr/>
        <p:nvPr/>
      </p:nvGrpSpPr>
      <p:grpSpPr>
        <a:xfrm>
          <a:off x="0" y="0"/>
          <a:ext cx="0" cy="0"/>
          <a:chOff x="0" y="0"/>
          <a:chExt cx="0" cy="0"/>
        </a:xfrm>
      </p:grpSpPr>
      <p:sp>
        <p:nvSpPr>
          <p:cNvPr id="308" name="Shape 308"/>
          <p:cNvSpPr txBox="1">
            <a:spLocks noGrp="1"/>
          </p:cNvSpPr>
          <p:nvPr>
            <p:ph type="title" idx="4294967295"/>
          </p:nvPr>
        </p:nvSpPr>
        <p:spPr>
          <a:xfrm>
            <a:off x="457200" y="228600"/>
            <a:ext cx="8229600" cy="1189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Trenches</a:t>
            </a:r>
            <a:endParaRPr/>
          </a:p>
        </p:txBody>
      </p:sp>
      <p:sp>
        <p:nvSpPr>
          <p:cNvPr id="309" name="Shape 309"/>
          <p:cNvSpPr txBox="1">
            <a:spLocks noGrp="1"/>
          </p:cNvSpPr>
          <p:nvPr>
            <p:ph type="body" idx="4294967295"/>
          </p:nvPr>
        </p:nvSpPr>
        <p:spPr>
          <a:xfrm>
            <a:off x="304800" y="1219200"/>
            <a:ext cx="40386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680"/>
              <a:buFont typeface="Noto Sans Symbols"/>
              <a:buChar char="■"/>
            </a:pPr>
            <a:r>
              <a:rPr lang="en-US" sz="2800" b="0" i="0" u="none">
                <a:solidFill>
                  <a:srgbClr val="FF3399"/>
                </a:solidFill>
                <a:latin typeface="Verdana"/>
                <a:ea typeface="Verdana"/>
                <a:cs typeface="Verdana"/>
                <a:sym typeface="Verdana"/>
              </a:rPr>
              <a:t>Trenches</a:t>
            </a:r>
            <a:r>
              <a:rPr lang="en-US" sz="2800" b="0" i="0" u="none">
                <a:solidFill>
                  <a:srgbClr val="FFFF00"/>
                </a:solidFill>
                <a:latin typeface="Verdana"/>
                <a:ea typeface="Verdana"/>
                <a:cs typeface="Verdana"/>
                <a:sym typeface="Verdana"/>
              </a:rPr>
              <a:t> are the deepest parts of the ocean found along the edge of the ocean floor.</a:t>
            </a:r>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a:solidFill>
                  <a:schemeClr val="dk1"/>
                </a:solidFill>
                <a:latin typeface="Verdana"/>
                <a:ea typeface="Verdana"/>
                <a:cs typeface="Verdana"/>
                <a:sym typeface="Verdana"/>
              </a:rPr>
              <a:t>The Mariana Trench in the Pacific Ocean contains the deepest spot (1100 meters) on Earth known as Challenger Deep.</a:t>
            </a:r>
            <a:endParaRPr/>
          </a:p>
        </p:txBody>
      </p:sp>
      <p:sp>
        <p:nvSpPr>
          <p:cNvPr id="310" name="Shape 310"/>
          <p:cNvSpPr txBox="1">
            <a:spLocks noGrp="1"/>
          </p:cNvSpPr>
          <p:nvPr>
            <p:ph type="body" idx="4294967295"/>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342900" marR="0" lvl="0" indent="-220980" algn="l" rtl="0">
              <a:lnSpc>
                <a:spcPct val="100000"/>
              </a:lnSpc>
              <a:spcBef>
                <a:spcPts val="0"/>
              </a:spcBef>
              <a:spcAft>
                <a:spcPts val="0"/>
              </a:spcAft>
              <a:buClr>
                <a:schemeClr val="hlink"/>
              </a:buClr>
              <a:buSzPts val="1920"/>
              <a:buFont typeface="Noto Sans Symbols"/>
              <a:buNone/>
            </a:pPr>
            <a:endParaRPr sz="3200" b="0" i="0" u="none">
              <a:solidFill>
                <a:schemeClr val="dk1"/>
              </a:solidFill>
              <a:latin typeface="Verdana"/>
              <a:ea typeface="Verdana"/>
              <a:cs typeface="Verdana"/>
              <a:sym typeface="Verdana"/>
            </a:endParaRPr>
          </a:p>
        </p:txBody>
      </p:sp>
      <p:pic>
        <p:nvPicPr>
          <p:cNvPr id="311" name="Shape 311"/>
          <p:cNvPicPr preferRelativeResize="0"/>
          <p:nvPr/>
        </p:nvPicPr>
        <p:blipFill rotWithShape="1">
          <a:blip r:embed="rId3">
            <a:alphaModFix/>
          </a:blip>
          <a:srcRect/>
          <a:stretch/>
        </p:blipFill>
        <p:spPr>
          <a:xfrm>
            <a:off x="8534400" y="6248400"/>
            <a:ext cx="304800" cy="304800"/>
          </a:xfrm>
          <a:prstGeom prst="rect">
            <a:avLst/>
          </a:prstGeom>
          <a:noFill/>
          <a:ln>
            <a:noFill/>
          </a:ln>
        </p:spPr>
      </p:pic>
      <p:pic>
        <p:nvPicPr>
          <p:cNvPr id="312" name="Shape 312"/>
          <p:cNvPicPr preferRelativeResize="0"/>
          <p:nvPr/>
        </p:nvPicPr>
        <p:blipFill rotWithShape="1">
          <a:blip r:embed="rId4">
            <a:alphaModFix/>
          </a:blip>
          <a:srcRect/>
          <a:stretch/>
        </p:blipFill>
        <p:spPr>
          <a:xfrm>
            <a:off x="4495800" y="1447800"/>
            <a:ext cx="4495800" cy="48768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533400" y="228600"/>
            <a:ext cx="8001000" cy="7620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Oceans</a:t>
            </a:r>
            <a:endParaRPr/>
          </a:p>
        </p:txBody>
      </p:sp>
      <p:sp>
        <p:nvSpPr>
          <p:cNvPr id="129" name="Shape 129"/>
          <p:cNvSpPr txBox="1">
            <a:spLocks noGrp="1"/>
          </p:cNvSpPr>
          <p:nvPr>
            <p:ph type="body" idx="1"/>
          </p:nvPr>
        </p:nvSpPr>
        <p:spPr>
          <a:xfrm>
            <a:off x="457200" y="1066800"/>
            <a:ext cx="83820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The oceans are the Atlantic, Pacific, Indian, and Arctic.</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The Pacific Ocean is the largest ocean.</a:t>
            </a:r>
            <a:endParaRPr/>
          </a:p>
          <a:p>
            <a:pPr marL="342900" marR="0" lvl="0" indent="-342900" algn="l" rtl="0">
              <a:lnSpc>
                <a:spcPct val="100000"/>
              </a:lnSpc>
              <a:spcBef>
                <a:spcPts val="800"/>
              </a:spcBef>
              <a:spcAft>
                <a:spcPts val="0"/>
              </a:spcAft>
              <a:buClr>
                <a:schemeClr val="hlink"/>
              </a:buClr>
              <a:buSzPts val="2400"/>
              <a:buFont typeface="Noto Sans Symbols"/>
              <a:buChar char="■"/>
            </a:pPr>
            <a:r>
              <a:rPr lang="en-US" sz="4000" b="0" i="0" u="none">
                <a:solidFill>
                  <a:schemeClr val="dk1"/>
                </a:solidFill>
                <a:latin typeface="Verdana"/>
                <a:ea typeface="Verdana"/>
                <a:cs typeface="Verdana"/>
                <a:sym typeface="Verdana"/>
              </a:rPr>
              <a:t>The area and volume of the Pacific Ocean are greater than the Atlantic and Indian combined.</a:t>
            </a:r>
            <a:endParaRPr/>
          </a:p>
          <a:p>
            <a:pPr marL="342900" marR="0" lvl="0" indent="-190500" algn="l" rtl="0">
              <a:lnSpc>
                <a:spcPct val="100000"/>
              </a:lnSpc>
              <a:spcBef>
                <a:spcPts val="800"/>
              </a:spcBef>
              <a:spcAft>
                <a:spcPts val="0"/>
              </a:spcAft>
              <a:buClr>
                <a:schemeClr val="hlink"/>
              </a:buClr>
              <a:buSzPts val="2400"/>
              <a:buFont typeface="Noto Sans Symbols"/>
              <a:buNone/>
            </a:pPr>
            <a:endParaRPr sz="4000" b="0" i="0" u="none">
              <a:solidFill>
                <a:schemeClr val="dk1"/>
              </a:solidFill>
              <a:latin typeface="Verdana"/>
              <a:ea typeface="Verdana"/>
              <a:cs typeface="Verdana"/>
              <a:sym typeface="Verdana"/>
            </a:endParaRPr>
          </a:p>
        </p:txBody>
      </p:sp>
      <p:pic>
        <p:nvPicPr>
          <p:cNvPr id="130" name="Shape 130"/>
          <p:cNvPicPr preferRelativeResize="0"/>
          <p:nvPr/>
        </p:nvPicPr>
        <p:blipFill rotWithShape="1">
          <a:blip r:embed="rId3">
            <a:alphaModFix/>
          </a:blip>
          <a:srcRect/>
          <a:stretch/>
        </p:blipFill>
        <p:spPr>
          <a:xfrm>
            <a:off x="8534400" y="6248400"/>
            <a:ext cx="304800" cy="304800"/>
          </a:xfrm>
          <a:prstGeom prst="rect">
            <a:avLst/>
          </a:prstGeom>
          <a:noFill/>
          <a:ln>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Mid-ocean Ridges</a:t>
            </a:r>
            <a:endParaRPr/>
          </a:p>
        </p:txBody>
      </p:sp>
      <p:sp>
        <p:nvSpPr>
          <p:cNvPr id="318" name="Shape 318"/>
          <p:cNvSpPr txBox="1">
            <a:spLocks noGrp="1"/>
          </p:cNvSpPr>
          <p:nvPr>
            <p:ph type="body" idx="1"/>
          </p:nvPr>
        </p:nvSpPr>
        <p:spPr>
          <a:xfrm>
            <a:off x="457200" y="1143000"/>
            <a:ext cx="83820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680"/>
              <a:buFont typeface="Noto Sans Symbols"/>
              <a:buChar char="●"/>
            </a:pPr>
            <a:r>
              <a:rPr lang="en-US" sz="2800" b="0" i="0" u="none">
                <a:solidFill>
                  <a:srgbClr val="FFFF00"/>
                </a:solidFill>
                <a:latin typeface="Verdana"/>
                <a:ea typeface="Verdana"/>
                <a:cs typeface="Verdana"/>
                <a:sym typeface="Verdana"/>
              </a:rPr>
              <a:t>A </a:t>
            </a:r>
            <a:r>
              <a:rPr lang="en-US" sz="2800" b="1" i="0" u="none">
                <a:solidFill>
                  <a:srgbClr val="FF3399"/>
                </a:solidFill>
                <a:latin typeface="Verdana"/>
                <a:ea typeface="Verdana"/>
                <a:cs typeface="Verdana"/>
                <a:sym typeface="Verdana"/>
              </a:rPr>
              <a:t>mid-ocean ridge</a:t>
            </a:r>
            <a:r>
              <a:rPr lang="en-US" sz="2800" b="0" i="0" u="none">
                <a:solidFill>
                  <a:srgbClr val="FFFF00"/>
                </a:solidFill>
                <a:latin typeface="Verdana"/>
                <a:ea typeface="Verdana"/>
                <a:cs typeface="Verdana"/>
                <a:sym typeface="Verdana"/>
              </a:rPr>
              <a:t> is the area in an ocean basin where new ocean floor is formed.</a:t>
            </a:r>
            <a:endParaRPr sz="2800" b="0" i="0" u="none">
              <a:solidFill>
                <a:srgbClr val="FFFF00"/>
              </a:solidFill>
              <a:latin typeface="Verdana"/>
              <a:ea typeface="Verdana"/>
              <a:cs typeface="Verdana"/>
              <a:sym typeface="Verdana"/>
            </a:endParaRPr>
          </a:p>
          <a:p>
            <a:pPr marL="342900" marR="0" lvl="0" indent="-342900" algn="l" rtl="0">
              <a:lnSpc>
                <a:spcPct val="100000"/>
              </a:lnSpc>
              <a:spcBef>
                <a:spcPts val="1120"/>
              </a:spcBef>
              <a:spcAft>
                <a:spcPts val="0"/>
              </a:spcAft>
              <a:buClr>
                <a:schemeClr val="hlink"/>
              </a:buClr>
              <a:buSzPts val="1680"/>
              <a:buFont typeface="Noto Sans Symbols"/>
              <a:buChar char="■"/>
            </a:pPr>
            <a:r>
              <a:rPr lang="en-US" sz="2800" b="0" i="0" u="none">
                <a:solidFill>
                  <a:schemeClr val="dk1"/>
                </a:solidFill>
                <a:latin typeface="Verdana"/>
                <a:ea typeface="Verdana"/>
                <a:cs typeface="Verdana"/>
                <a:sym typeface="Verdana"/>
              </a:rPr>
              <a:t>The mid-ocean ridges form an almost continuous mountain belt that extends from the Arctic Ocean down through the middle of the Atlantic Ocean around Africa into the Indian Ocean and across the Pacific Ocean.</a:t>
            </a:r>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a:solidFill>
                  <a:schemeClr val="dk1"/>
                </a:solidFill>
                <a:latin typeface="Verdana"/>
                <a:ea typeface="Verdana"/>
                <a:cs typeface="Verdana"/>
                <a:sym typeface="Verdana"/>
              </a:rPr>
              <a:t>In the Atlantic it is called the mid-Atlantic Ridge and in the Pacific, the Pacific-Antarctica Ridge.</a:t>
            </a:r>
            <a:endParaRPr/>
          </a:p>
        </p:txBody>
      </p:sp>
      <p:pic>
        <p:nvPicPr>
          <p:cNvPr id="319" name="Shape 319"/>
          <p:cNvPicPr preferRelativeResize="0"/>
          <p:nvPr/>
        </p:nvPicPr>
        <p:blipFill rotWithShape="1">
          <a:blip r:embed="rId3">
            <a:alphaModFix/>
          </a:blip>
          <a:srcRect/>
          <a:stretch/>
        </p:blipFill>
        <p:spPr>
          <a:xfrm>
            <a:off x="8534400" y="6172200"/>
            <a:ext cx="304800" cy="304800"/>
          </a:xfrm>
          <a:prstGeom prst="rect">
            <a:avLst/>
          </a:prstGeom>
          <a:noFill/>
          <a:ln>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81000" y="0"/>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Ocean Life Zones</a:t>
            </a:r>
            <a:endParaRPr/>
          </a:p>
        </p:txBody>
      </p:sp>
      <p:sp>
        <p:nvSpPr>
          <p:cNvPr id="325" name="Shape 325"/>
          <p:cNvSpPr txBox="1">
            <a:spLocks noGrp="1"/>
          </p:cNvSpPr>
          <p:nvPr>
            <p:ph type="body" idx="1"/>
          </p:nvPr>
        </p:nvSpPr>
        <p:spPr>
          <a:xfrm>
            <a:off x="457200" y="1143000"/>
            <a:ext cx="82296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The plant and animal life in the ocean is affected by several factors.</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One factor is the amount of sunlight that penetrates the ocean.</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Another factor is the temperature of the ocean water.</a:t>
            </a:r>
            <a:endParaRPr/>
          </a:p>
          <a:p>
            <a:pPr marL="342900" marR="0" lvl="0" indent="-342900" algn="l" rtl="0">
              <a:lnSpc>
                <a:spcPct val="100000"/>
              </a:lnSpc>
              <a:spcBef>
                <a:spcPts val="720"/>
              </a:spcBef>
              <a:spcAft>
                <a:spcPts val="0"/>
              </a:spcAft>
              <a:buClr>
                <a:schemeClr val="hlink"/>
              </a:buClr>
              <a:buSzPts val="2160"/>
              <a:buFont typeface="Noto Sans Symbols"/>
              <a:buChar char="■"/>
            </a:pPr>
            <a:r>
              <a:rPr lang="en-US" sz="3600" b="0" i="0" u="none">
                <a:solidFill>
                  <a:srgbClr val="FFFF00"/>
                </a:solidFill>
                <a:latin typeface="Verdana"/>
                <a:ea typeface="Verdana"/>
                <a:cs typeface="Verdana"/>
                <a:sym typeface="Verdana"/>
              </a:rPr>
              <a:t>Water pressure is also a factor.</a:t>
            </a:r>
            <a:endParaRPr/>
          </a:p>
        </p:txBody>
      </p:sp>
      <p:pic>
        <p:nvPicPr>
          <p:cNvPr id="326" name="Shape 326"/>
          <p:cNvPicPr preferRelativeResize="0"/>
          <p:nvPr/>
        </p:nvPicPr>
        <p:blipFill rotWithShape="1">
          <a:blip r:embed="rId3">
            <a:alphaModFix/>
          </a:blip>
          <a:srcRect/>
          <a:stretch/>
        </p:blipFill>
        <p:spPr>
          <a:xfrm>
            <a:off x="8458200" y="6248400"/>
            <a:ext cx="304800" cy="304800"/>
          </a:xfrm>
          <a:prstGeom prst="rect">
            <a:avLst/>
          </a:prstGeom>
          <a:noFill/>
          <a:ln>
            <a:noFill/>
          </a:ln>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152400"/>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Major Groups of Ocean Life</a:t>
            </a:r>
            <a:endParaRPr/>
          </a:p>
        </p:txBody>
      </p:sp>
      <p:sp>
        <p:nvSpPr>
          <p:cNvPr id="332" name="Shape 332"/>
          <p:cNvSpPr txBox="1">
            <a:spLocks noGrp="1"/>
          </p:cNvSpPr>
          <p:nvPr>
            <p:ph type="body" idx="1"/>
          </p:nvPr>
        </p:nvSpPr>
        <p:spPr>
          <a:xfrm>
            <a:off x="457200" y="1066800"/>
            <a:ext cx="8458200" cy="5791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520"/>
              <a:buFont typeface="Noto Sans Symbols"/>
              <a:buChar char="■"/>
            </a:pPr>
            <a:r>
              <a:rPr lang="en-US" sz="4200" b="0" i="0" u="none">
                <a:solidFill>
                  <a:srgbClr val="FFFF00"/>
                </a:solidFill>
                <a:latin typeface="Verdana"/>
                <a:ea typeface="Verdana"/>
                <a:cs typeface="Verdana"/>
                <a:sym typeface="Verdana"/>
              </a:rPr>
              <a:t>Plants and animals in the ocean are classified into three major groups based on their habits and the depth of the water in which they live.</a:t>
            </a:r>
            <a:endParaRPr/>
          </a:p>
          <a:p>
            <a:pPr marL="342900" marR="0" lvl="0" indent="-342900" algn="l" rtl="0">
              <a:lnSpc>
                <a:spcPct val="100000"/>
              </a:lnSpc>
              <a:spcBef>
                <a:spcPts val="840"/>
              </a:spcBef>
              <a:spcAft>
                <a:spcPts val="0"/>
              </a:spcAft>
              <a:buClr>
                <a:schemeClr val="hlink"/>
              </a:buClr>
              <a:buSzPts val="2520"/>
              <a:buFont typeface="Noto Sans Symbols"/>
              <a:buChar char="■"/>
            </a:pPr>
            <a:r>
              <a:rPr lang="en-US" sz="4200" b="0" i="0" u="none">
                <a:solidFill>
                  <a:srgbClr val="FFFF00"/>
                </a:solidFill>
                <a:latin typeface="Verdana"/>
                <a:ea typeface="Verdana"/>
                <a:cs typeface="Verdana"/>
                <a:sym typeface="Verdana"/>
              </a:rPr>
              <a:t>The three major groups are </a:t>
            </a:r>
            <a:r>
              <a:rPr lang="en-US" sz="4200" b="0" i="0" u="none">
                <a:solidFill>
                  <a:srgbClr val="FF3399"/>
                </a:solidFill>
                <a:latin typeface="Verdana"/>
                <a:ea typeface="Verdana"/>
                <a:cs typeface="Verdana"/>
                <a:sym typeface="Verdana"/>
              </a:rPr>
              <a:t>plankton</a:t>
            </a:r>
            <a:r>
              <a:rPr lang="en-US" sz="4200" b="0" i="0" u="none">
                <a:solidFill>
                  <a:srgbClr val="FFFF00"/>
                </a:solidFill>
                <a:latin typeface="Verdana"/>
                <a:ea typeface="Verdana"/>
                <a:cs typeface="Verdana"/>
                <a:sym typeface="Verdana"/>
              </a:rPr>
              <a:t>, </a:t>
            </a:r>
            <a:r>
              <a:rPr lang="en-US" sz="4200" b="0" i="0" u="none">
                <a:solidFill>
                  <a:srgbClr val="FF3300"/>
                </a:solidFill>
                <a:latin typeface="Verdana"/>
                <a:ea typeface="Verdana"/>
                <a:cs typeface="Verdana"/>
                <a:sym typeface="Verdana"/>
              </a:rPr>
              <a:t>nekton</a:t>
            </a:r>
            <a:r>
              <a:rPr lang="en-US" sz="4200" b="0" i="0" u="none">
                <a:solidFill>
                  <a:srgbClr val="FFFF00"/>
                </a:solidFill>
                <a:latin typeface="Verdana"/>
                <a:ea typeface="Verdana"/>
                <a:cs typeface="Verdana"/>
                <a:sym typeface="Verdana"/>
              </a:rPr>
              <a:t> and </a:t>
            </a:r>
            <a:r>
              <a:rPr lang="en-US" sz="4200" b="0" i="0" u="none">
                <a:solidFill>
                  <a:schemeClr val="dk2"/>
                </a:solidFill>
                <a:latin typeface="Verdana"/>
                <a:ea typeface="Verdana"/>
                <a:cs typeface="Verdana"/>
                <a:sym typeface="Verdana"/>
              </a:rPr>
              <a:t>benthos</a:t>
            </a:r>
            <a:r>
              <a:rPr lang="en-US" sz="4200" b="0" i="0" u="none">
                <a:solidFill>
                  <a:srgbClr val="FFFF00"/>
                </a:solidFill>
                <a:latin typeface="Verdana"/>
                <a:ea typeface="Verdana"/>
                <a:cs typeface="Verdana"/>
                <a:sym typeface="Verdana"/>
              </a:rPr>
              <a:t>.</a:t>
            </a:r>
            <a:endParaRPr/>
          </a:p>
        </p:txBody>
      </p:sp>
      <p:pic>
        <p:nvPicPr>
          <p:cNvPr id="333" name="Shape 333"/>
          <p:cNvPicPr preferRelativeResize="0"/>
          <p:nvPr/>
        </p:nvPicPr>
        <p:blipFill rotWithShape="1">
          <a:blip r:embed="rId3">
            <a:alphaModFix/>
          </a:blip>
          <a:srcRect/>
          <a:stretch/>
        </p:blipFill>
        <p:spPr>
          <a:xfrm>
            <a:off x="8534400" y="6248400"/>
            <a:ext cx="304800" cy="304800"/>
          </a:xfrm>
          <a:prstGeom prst="rect">
            <a:avLst/>
          </a:prstGeom>
          <a:noFill/>
          <a:ln>
            <a:noFill/>
          </a:ln>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0"/>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Plankton</a:t>
            </a:r>
            <a:endParaRPr/>
          </a:p>
        </p:txBody>
      </p:sp>
      <p:sp>
        <p:nvSpPr>
          <p:cNvPr id="339" name="Shape 339"/>
          <p:cNvSpPr txBox="1">
            <a:spLocks noGrp="1"/>
          </p:cNvSpPr>
          <p:nvPr>
            <p:ph type="body" idx="1"/>
          </p:nvPr>
        </p:nvSpPr>
        <p:spPr>
          <a:xfrm>
            <a:off x="381000" y="914400"/>
            <a:ext cx="8382000" cy="571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40"/>
              <a:buFont typeface="Noto Sans Symbols"/>
              <a:buChar char="■"/>
            </a:pPr>
            <a:r>
              <a:rPr lang="en-US" sz="3400" b="0" i="0" u="none">
                <a:solidFill>
                  <a:srgbClr val="00FF00"/>
                </a:solidFill>
                <a:latin typeface="Verdana"/>
                <a:ea typeface="Verdana"/>
                <a:cs typeface="Verdana"/>
                <a:sym typeface="Verdana"/>
              </a:rPr>
              <a:t>Plankton</a:t>
            </a:r>
            <a:r>
              <a:rPr lang="en-US" sz="3400" b="0" i="0" u="none">
                <a:solidFill>
                  <a:srgbClr val="FFFF00"/>
                </a:solidFill>
                <a:latin typeface="Verdana"/>
                <a:ea typeface="Verdana"/>
                <a:cs typeface="Verdana"/>
                <a:sym typeface="Verdana"/>
              </a:rPr>
              <a:t> float at or near the surface where sunlight can penetrate.</a:t>
            </a:r>
            <a:endParaRPr/>
          </a:p>
          <a:p>
            <a:pPr marL="342900" marR="0" lvl="0" indent="-342900" algn="l" rtl="0">
              <a:lnSpc>
                <a:spcPct val="100000"/>
              </a:lnSpc>
              <a:spcBef>
                <a:spcPts val="680"/>
              </a:spcBef>
              <a:spcAft>
                <a:spcPts val="0"/>
              </a:spcAft>
              <a:buClr>
                <a:schemeClr val="hlink"/>
              </a:buClr>
              <a:buSzPts val="2040"/>
              <a:buFont typeface="Noto Sans Symbols"/>
              <a:buChar char="■"/>
            </a:pPr>
            <a:r>
              <a:rPr lang="en-US" sz="3400" b="0" i="0" u="none">
                <a:solidFill>
                  <a:schemeClr val="dk1"/>
                </a:solidFill>
                <a:latin typeface="Verdana"/>
                <a:ea typeface="Verdana"/>
                <a:cs typeface="Verdana"/>
                <a:sym typeface="Verdana"/>
              </a:rPr>
              <a:t>Most of the plankton are very small, such as algae.</a:t>
            </a:r>
            <a:endParaRPr/>
          </a:p>
          <a:p>
            <a:pPr marL="342900" marR="0" lvl="0" indent="-342900" algn="l" rtl="0">
              <a:lnSpc>
                <a:spcPct val="100000"/>
              </a:lnSpc>
              <a:spcBef>
                <a:spcPts val="680"/>
              </a:spcBef>
              <a:spcAft>
                <a:spcPts val="0"/>
              </a:spcAft>
              <a:buClr>
                <a:schemeClr val="hlink"/>
              </a:buClr>
              <a:buSzPts val="2040"/>
              <a:buFont typeface="Noto Sans Symbols"/>
              <a:buChar char="■"/>
            </a:pPr>
            <a:r>
              <a:rPr lang="en-US" sz="3400" b="0" i="0" u="none">
                <a:solidFill>
                  <a:srgbClr val="FFFF00"/>
                </a:solidFill>
                <a:latin typeface="Verdana"/>
                <a:ea typeface="Verdana"/>
                <a:cs typeface="Verdana"/>
                <a:sym typeface="Verdana"/>
              </a:rPr>
              <a:t>These organisms drift with the currents or tides</a:t>
            </a:r>
            <a:r>
              <a:rPr lang="en-US" sz="3400" b="0" i="0" u="none">
                <a:solidFill>
                  <a:schemeClr val="dk1"/>
                </a:solidFill>
                <a:latin typeface="Verdana"/>
                <a:ea typeface="Verdana"/>
                <a:cs typeface="Verdana"/>
                <a:sym typeface="Verdana"/>
              </a:rPr>
              <a:t>.</a:t>
            </a:r>
            <a:endParaRPr/>
          </a:p>
          <a:p>
            <a:pPr marL="342900" marR="0" lvl="0" indent="-342900" algn="l" rtl="0">
              <a:lnSpc>
                <a:spcPct val="100000"/>
              </a:lnSpc>
              <a:spcBef>
                <a:spcPts val="680"/>
              </a:spcBef>
              <a:spcAft>
                <a:spcPts val="0"/>
              </a:spcAft>
              <a:buClr>
                <a:schemeClr val="hlink"/>
              </a:buClr>
              <a:buSzPts val="2040"/>
              <a:buFont typeface="Noto Sans Symbols"/>
              <a:buChar char="■"/>
            </a:pPr>
            <a:r>
              <a:rPr lang="en-US" sz="3400" b="0" i="0" u="none">
                <a:solidFill>
                  <a:schemeClr val="dk1"/>
                </a:solidFill>
                <a:latin typeface="Verdana"/>
                <a:ea typeface="Verdana"/>
                <a:cs typeface="Verdana"/>
                <a:sym typeface="Verdana"/>
              </a:rPr>
              <a:t>Plankton are the main food for many larger organisms. They account for most of the organisms in the ocean.</a:t>
            </a:r>
            <a:endParaRPr/>
          </a:p>
          <a:p>
            <a:pPr marL="342900" marR="0" lvl="0" indent="-213359" algn="l" rtl="0">
              <a:lnSpc>
                <a:spcPct val="100000"/>
              </a:lnSpc>
              <a:spcBef>
                <a:spcPts val="680"/>
              </a:spcBef>
              <a:spcAft>
                <a:spcPts val="0"/>
              </a:spcAft>
              <a:buClr>
                <a:schemeClr val="hlink"/>
              </a:buClr>
              <a:buSzPts val="2040"/>
              <a:buFont typeface="Noto Sans Symbols"/>
              <a:buNone/>
            </a:pPr>
            <a:endParaRPr sz="3400" b="0" i="0" u="none">
              <a:solidFill>
                <a:schemeClr val="dk1"/>
              </a:solidFill>
              <a:latin typeface="Verdana"/>
              <a:ea typeface="Verdana"/>
              <a:cs typeface="Verdana"/>
              <a:sym typeface="Verdana"/>
            </a:endParaRPr>
          </a:p>
        </p:txBody>
      </p:sp>
      <p:pic>
        <p:nvPicPr>
          <p:cNvPr id="340" name="Shape 340"/>
          <p:cNvPicPr preferRelativeResize="0"/>
          <p:nvPr/>
        </p:nvPicPr>
        <p:blipFill rotWithShape="1">
          <a:blip r:embed="rId3">
            <a:alphaModFix/>
          </a:blip>
          <a:srcRect/>
          <a:stretch/>
        </p:blipFill>
        <p:spPr>
          <a:xfrm>
            <a:off x="8610600" y="6248400"/>
            <a:ext cx="304800" cy="304800"/>
          </a:xfrm>
          <a:prstGeom prst="rect">
            <a:avLst/>
          </a:prstGeom>
          <a:noFill/>
          <a:ln>
            <a:noFill/>
          </a:ln>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Plankton</a:t>
            </a:r>
            <a:endParaRPr/>
          </a:p>
        </p:txBody>
      </p:sp>
      <p:sp>
        <p:nvSpPr>
          <p:cNvPr id="346" name="Shape 346"/>
          <p:cNvSpPr txBox="1">
            <a:spLocks noGrp="1"/>
          </p:cNvSpPr>
          <p:nvPr>
            <p:ph type="body" idx="1"/>
          </p:nvPr>
        </p:nvSpPr>
        <p:spPr>
          <a:xfrm>
            <a:off x="381000" y="11430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640"/>
              <a:buFont typeface="Noto Sans Symbols"/>
              <a:buChar char="■"/>
            </a:pPr>
            <a:r>
              <a:rPr lang="en-US" sz="4400" b="0" i="0" u="none">
                <a:solidFill>
                  <a:srgbClr val="FFFF00"/>
                </a:solidFill>
                <a:latin typeface="Verdana"/>
                <a:ea typeface="Verdana"/>
                <a:cs typeface="Verdana"/>
                <a:sym typeface="Verdana"/>
              </a:rPr>
              <a:t>Jellyfish, which float on the ocean surface, is one example of</a:t>
            </a:r>
            <a:r>
              <a:rPr lang="en-US" sz="4400" b="0" i="0" u="none">
                <a:solidFill>
                  <a:schemeClr val="folHlink"/>
                </a:solidFill>
                <a:latin typeface="Verdana"/>
                <a:ea typeface="Verdana"/>
                <a:cs typeface="Verdana"/>
                <a:sym typeface="Verdana"/>
              </a:rPr>
              <a:t> </a:t>
            </a:r>
            <a:r>
              <a:rPr lang="en-US" sz="4400" b="0" i="0" u="none">
                <a:solidFill>
                  <a:srgbClr val="00FF00"/>
                </a:solidFill>
                <a:latin typeface="Verdana"/>
                <a:ea typeface="Verdana"/>
                <a:cs typeface="Verdana"/>
                <a:sym typeface="Verdana"/>
              </a:rPr>
              <a:t>plankton.</a:t>
            </a:r>
            <a:endParaRPr/>
          </a:p>
        </p:txBody>
      </p:sp>
      <p:pic>
        <p:nvPicPr>
          <p:cNvPr id="347" name="Shape 347"/>
          <p:cNvPicPr preferRelativeResize="0"/>
          <p:nvPr/>
        </p:nvPicPr>
        <p:blipFill rotWithShape="1">
          <a:blip r:embed="rId3">
            <a:alphaModFix/>
          </a:blip>
          <a:srcRect/>
          <a:stretch/>
        </p:blipFill>
        <p:spPr>
          <a:xfrm>
            <a:off x="4724400" y="3630612"/>
            <a:ext cx="3362325" cy="3227387"/>
          </a:xfrm>
          <a:prstGeom prst="rect">
            <a:avLst/>
          </a:prstGeom>
          <a:noFill/>
          <a:ln>
            <a:noFill/>
          </a:ln>
        </p:spPr>
      </p:pic>
      <p:pic>
        <p:nvPicPr>
          <p:cNvPr id="348" name="Shape 348"/>
          <p:cNvPicPr preferRelativeResize="0"/>
          <p:nvPr/>
        </p:nvPicPr>
        <p:blipFill rotWithShape="1">
          <a:blip r:embed="rId4">
            <a:alphaModFix/>
          </a:blip>
          <a:srcRect/>
          <a:stretch/>
        </p:blipFill>
        <p:spPr>
          <a:xfrm>
            <a:off x="8610600" y="6248400"/>
            <a:ext cx="304800" cy="304800"/>
          </a:xfrm>
          <a:prstGeom prst="rect">
            <a:avLst/>
          </a:prstGeom>
          <a:noFill/>
          <a:ln>
            <a:noFill/>
          </a:ln>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04800" y="0"/>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Nekton</a:t>
            </a:r>
            <a:endParaRPr/>
          </a:p>
        </p:txBody>
      </p:sp>
      <p:sp>
        <p:nvSpPr>
          <p:cNvPr id="354" name="Shape 354"/>
          <p:cNvSpPr txBox="1">
            <a:spLocks noGrp="1"/>
          </p:cNvSpPr>
          <p:nvPr>
            <p:ph type="body" idx="1"/>
          </p:nvPr>
        </p:nvSpPr>
        <p:spPr>
          <a:xfrm>
            <a:off x="381000" y="1219200"/>
            <a:ext cx="84582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3200" b="0" i="0" u="none">
                <a:solidFill>
                  <a:srgbClr val="FFFF00"/>
                </a:solidFill>
                <a:latin typeface="Verdana"/>
                <a:ea typeface="Verdana"/>
                <a:cs typeface="Verdana"/>
                <a:sym typeface="Verdana"/>
              </a:rPr>
              <a:t>Whales, seals, dolphins, squid octopuses, barracuda and other fish are all nekton</a:t>
            </a:r>
            <a:r>
              <a:rPr lang="en-US" sz="3200" b="0" i="0" u="none">
                <a:solidFill>
                  <a:schemeClr val="dk1"/>
                </a:solidFill>
                <a:latin typeface="Verdana"/>
                <a:ea typeface="Verdana"/>
                <a:cs typeface="Verdana"/>
                <a:sym typeface="Verdana"/>
              </a:rPr>
              <a:t>.</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rgbClr val="00FF00"/>
                </a:solidFill>
                <a:latin typeface="Verdana"/>
                <a:ea typeface="Verdana"/>
                <a:cs typeface="Verdana"/>
                <a:sym typeface="Verdana"/>
              </a:rPr>
              <a:t>Nekton</a:t>
            </a:r>
            <a:r>
              <a:rPr lang="en-US" sz="3200" b="0" i="0" u="none">
                <a:solidFill>
                  <a:srgbClr val="FFFF00"/>
                </a:solidFill>
                <a:latin typeface="Verdana"/>
                <a:ea typeface="Verdana"/>
                <a:cs typeface="Verdana"/>
                <a:sym typeface="Verdana"/>
              </a:rPr>
              <a:t> are free-swimming organisms that feed on other nekton as well as on plankton.</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rgbClr val="FFFF00"/>
                </a:solidFill>
                <a:latin typeface="Verdana"/>
                <a:ea typeface="Verdana"/>
                <a:cs typeface="Verdana"/>
                <a:sym typeface="Verdana"/>
              </a:rPr>
              <a:t>Many have adaptations enabling them to function at depths that have great pressure and no light.</a:t>
            </a:r>
            <a:endParaRPr/>
          </a:p>
        </p:txBody>
      </p:sp>
      <p:pic>
        <p:nvPicPr>
          <p:cNvPr id="355" name="Shape 355"/>
          <p:cNvPicPr preferRelativeResize="0"/>
          <p:nvPr/>
        </p:nvPicPr>
        <p:blipFill rotWithShape="1">
          <a:blip r:embed="rId3">
            <a:alphaModFix/>
          </a:blip>
          <a:srcRect/>
          <a:stretch/>
        </p:blipFill>
        <p:spPr>
          <a:xfrm>
            <a:off x="8534400" y="6172200"/>
            <a:ext cx="304800" cy="304800"/>
          </a:xfrm>
          <a:prstGeom prst="rect">
            <a:avLst/>
          </a:prstGeom>
          <a:noFill/>
          <a:ln>
            <a:noFill/>
          </a:ln>
        </p:spPr>
      </p:pic>
      <p:pic>
        <p:nvPicPr>
          <p:cNvPr id="356" name="Shape 356"/>
          <p:cNvPicPr preferRelativeResize="0"/>
          <p:nvPr/>
        </p:nvPicPr>
        <p:blipFill rotWithShape="1">
          <a:blip r:embed="rId4">
            <a:alphaModFix/>
          </a:blip>
          <a:srcRect/>
          <a:stretch/>
        </p:blipFill>
        <p:spPr>
          <a:xfrm>
            <a:off x="7543800" y="0"/>
            <a:ext cx="1411287" cy="1801812"/>
          </a:xfrm>
          <a:prstGeom prst="rect">
            <a:avLst/>
          </a:prstGeom>
          <a:noFill/>
          <a:ln>
            <a:noFill/>
          </a:ln>
        </p:spPr>
      </p:pic>
      <p:pic>
        <p:nvPicPr>
          <p:cNvPr id="357" name="Shape 357"/>
          <p:cNvPicPr preferRelativeResize="0"/>
          <p:nvPr/>
        </p:nvPicPr>
        <p:blipFill rotWithShape="1">
          <a:blip r:embed="rId5">
            <a:alphaModFix/>
          </a:blip>
          <a:srcRect/>
          <a:stretch/>
        </p:blipFill>
        <p:spPr>
          <a:xfrm>
            <a:off x="5791200" y="5346700"/>
            <a:ext cx="1914525" cy="1511300"/>
          </a:xfrm>
          <a:prstGeom prst="rect">
            <a:avLst/>
          </a:prstGeom>
          <a:noFill/>
          <a:ln>
            <a:noFill/>
          </a:ln>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277812"/>
            <a:ext cx="8153400" cy="636587"/>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Nekton</a:t>
            </a:r>
            <a:endParaRPr/>
          </a:p>
        </p:txBody>
      </p:sp>
      <p:sp>
        <p:nvSpPr>
          <p:cNvPr id="363" name="Shape 363"/>
          <p:cNvSpPr txBox="1">
            <a:spLocks noGrp="1"/>
          </p:cNvSpPr>
          <p:nvPr>
            <p:ph type="body" idx="1"/>
          </p:nvPr>
        </p:nvSpPr>
        <p:spPr>
          <a:xfrm>
            <a:off x="457200" y="9906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Noto Sans Symbols"/>
              <a:buChar char="■"/>
            </a:pPr>
            <a:r>
              <a:rPr lang="en-US" sz="4000" b="0" i="0" u="none">
                <a:solidFill>
                  <a:srgbClr val="FFFF00"/>
                </a:solidFill>
                <a:latin typeface="Verdana"/>
                <a:ea typeface="Verdana"/>
                <a:cs typeface="Verdana"/>
                <a:sym typeface="Verdana"/>
              </a:rPr>
              <a:t>This beautifully colored fish is classified as </a:t>
            </a:r>
            <a:r>
              <a:rPr lang="en-US" sz="4000" b="0" i="0" u="none">
                <a:solidFill>
                  <a:srgbClr val="00FF00"/>
                </a:solidFill>
                <a:latin typeface="Verdana"/>
                <a:ea typeface="Verdana"/>
                <a:cs typeface="Verdana"/>
                <a:sym typeface="Verdana"/>
              </a:rPr>
              <a:t>nekton.</a:t>
            </a:r>
            <a:endParaRPr/>
          </a:p>
        </p:txBody>
      </p:sp>
      <p:pic>
        <p:nvPicPr>
          <p:cNvPr id="364" name="Shape 364"/>
          <p:cNvPicPr preferRelativeResize="0"/>
          <p:nvPr/>
        </p:nvPicPr>
        <p:blipFill rotWithShape="1">
          <a:blip r:embed="rId3">
            <a:alphaModFix/>
          </a:blip>
          <a:srcRect/>
          <a:stretch/>
        </p:blipFill>
        <p:spPr>
          <a:xfrm>
            <a:off x="2362200" y="2971800"/>
            <a:ext cx="5538787" cy="3690937"/>
          </a:xfrm>
          <a:prstGeom prst="rect">
            <a:avLst/>
          </a:prstGeom>
          <a:noFill/>
          <a:ln>
            <a:noFill/>
          </a:ln>
        </p:spPr>
      </p:pic>
      <p:pic>
        <p:nvPicPr>
          <p:cNvPr id="365" name="Shape 365"/>
          <p:cNvPicPr preferRelativeResize="0"/>
          <p:nvPr/>
        </p:nvPicPr>
        <p:blipFill rotWithShape="1">
          <a:blip r:embed="rId4">
            <a:alphaModFix/>
          </a:blip>
          <a:srcRect/>
          <a:stretch/>
        </p:blipFill>
        <p:spPr>
          <a:xfrm>
            <a:off x="228600" y="6324600"/>
            <a:ext cx="304800" cy="304800"/>
          </a:xfrm>
          <a:prstGeom prst="rect">
            <a:avLst/>
          </a:prstGeom>
          <a:noFill/>
          <a:ln>
            <a:noFill/>
          </a:ln>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0"/>
            <a:ext cx="8001000" cy="7620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Benthos</a:t>
            </a:r>
            <a:endParaRPr/>
          </a:p>
        </p:txBody>
      </p:sp>
      <p:sp>
        <p:nvSpPr>
          <p:cNvPr id="371" name="Shape 371"/>
          <p:cNvSpPr txBox="1">
            <a:spLocks noGrp="1"/>
          </p:cNvSpPr>
          <p:nvPr>
            <p:ph type="body" idx="1"/>
          </p:nvPr>
        </p:nvSpPr>
        <p:spPr>
          <a:xfrm>
            <a:off x="381000" y="1219200"/>
            <a:ext cx="85344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3200" b="0" i="0" u="none">
                <a:solidFill>
                  <a:srgbClr val="FFFF00"/>
                </a:solidFill>
                <a:latin typeface="Verdana"/>
                <a:ea typeface="Verdana"/>
                <a:cs typeface="Verdana"/>
                <a:sym typeface="Verdana"/>
              </a:rPr>
              <a:t>Organisms that live on the ocean floor are </a:t>
            </a:r>
            <a:r>
              <a:rPr lang="en-US" sz="3200" b="0" i="0" u="none">
                <a:solidFill>
                  <a:srgbClr val="00FF00"/>
                </a:solidFill>
                <a:latin typeface="Verdana"/>
                <a:ea typeface="Verdana"/>
                <a:cs typeface="Verdana"/>
                <a:sym typeface="Verdana"/>
              </a:rPr>
              <a:t>benthos.</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rgbClr val="FFFF00"/>
                </a:solidFill>
                <a:latin typeface="Verdana"/>
                <a:ea typeface="Verdana"/>
                <a:cs typeface="Verdana"/>
                <a:sym typeface="Verdana"/>
              </a:rPr>
              <a:t>Crabs, and lobster are just a few examples of benthos.</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rgbClr val="FFFF00"/>
                </a:solidFill>
                <a:latin typeface="Verdana"/>
                <a:ea typeface="Verdana"/>
                <a:cs typeface="Verdana"/>
                <a:sym typeface="Verdana"/>
              </a:rPr>
              <a:t>The deep bottom environments are sparsely populated with benthos.</a:t>
            </a:r>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0" i="0" u="none">
                <a:solidFill>
                  <a:srgbClr val="FFFF00"/>
                </a:solidFill>
                <a:latin typeface="Verdana"/>
                <a:ea typeface="Verdana"/>
                <a:cs typeface="Verdana"/>
                <a:sym typeface="Verdana"/>
              </a:rPr>
              <a:t>Some benthos are plants that live on the ocean floor in shallow waters where sun can penetrate.</a:t>
            </a:r>
            <a:endParaRPr/>
          </a:p>
        </p:txBody>
      </p:sp>
      <p:pic>
        <p:nvPicPr>
          <p:cNvPr id="372" name="Shape 372"/>
          <p:cNvPicPr preferRelativeResize="0"/>
          <p:nvPr/>
        </p:nvPicPr>
        <p:blipFill rotWithShape="1">
          <a:blip r:embed="rId3">
            <a:alphaModFix/>
          </a:blip>
          <a:srcRect/>
          <a:stretch/>
        </p:blipFill>
        <p:spPr>
          <a:xfrm>
            <a:off x="8534400" y="6248400"/>
            <a:ext cx="304800" cy="304800"/>
          </a:xfrm>
          <a:prstGeom prst="rect">
            <a:avLst/>
          </a:prstGeom>
          <a:noFill/>
          <a:ln>
            <a:noFill/>
          </a:ln>
        </p:spPr>
      </p:pic>
      <p:pic>
        <p:nvPicPr>
          <p:cNvPr id="373" name="Shape 373"/>
          <p:cNvPicPr preferRelativeResize="0"/>
          <p:nvPr/>
        </p:nvPicPr>
        <p:blipFill rotWithShape="1">
          <a:blip r:embed="rId4">
            <a:alphaModFix/>
          </a:blip>
          <a:srcRect/>
          <a:stretch/>
        </p:blipFill>
        <p:spPr>
          <a:xfrm>
            <a:off x="533400" y="152400"/>
            <a:ext cx="1343025" cy="1084262"/>
          </a:xfrm>
          <a:prstGeom prst="rect">
            <a:avLst/>
          </a:prstGeom>
          <a:noFill/>
          <a:ln>
            <a:noFill/>
          </a:ln>
        </p:spPr>
      </p:pic>
      <p:pic>
        <p:nvPicPr>
          <p:cNvPr id="374" name="Shape 374"/>
          <p:cNvPicPr preferRelativeResize="0"/>
          <p:nvPr/>
        </p:nvPicPr>
        <p:blipFill rotWithShape="1">
          <a:blip r:embed="rId5">
            <a:alphaModFix/>
          </a:blip>
          <a:srcRect/>
          <a:stretch/>
        </p:blipFill>
        <p:spPr>
          <a:xfrm>
            <a:off x="7162800" y="5451475"/>
            <a:ext cx="1806575" cy="1406525"/>
          </a:xfrm>
          <a:prstGeom prst="rect">
            <a:avLst/>
          </a:prstGeom>
          <a:noFill/>
          <a:ln>
            <a:noFill/>
          </a:ln>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Benthos</a:t>
            </a:r>
            <a:endParaRPr/>
          </a:p>
        </p:txBody>
      </p:sp>
      <p:sp>
        <p:nvSpPr>
          <p:cNvPr id="380" name="Shape 380"/>
          <p:cNvSpPr txBox="1">
            <a:spLocks noGrp="1"/>
          </p:cNvSpPr>
          <p:nvPr>
            <p:ph type="body" idx="1"/>
          </p:nvPr>
        </p:nvSpPr>
        <p:spPr>
          <a:xfrm>
            <a:off x="381000" y="1143000"/>
            <a:ext cx="83820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3200" b="0" i="0" u="none">
                <a:solidFill>
                  <a:schemeClr val="folHlink"/>
                </a:solidFill>
                <a:latin typeface="Verdana"/>
                <a:ea typeface="Verdana"/>
                <a:cs typeface="Verdana"/>
                <a:sym typeface="Verdana"/>
              </a:rPr>
              <a:t>A starfish is an example of benthos</a:t>
            </a:r>
            <a:r>
              <a:rPr lang="en-US" sz="3200" b="0" i="0" u="none">
                <a:solidFill>
                  <a:schemeClr val="dk1"/>
                </a:solidFill>
                <a:latin typeface="Verdana"/>
                <a:ea typeface="Verdana"/>
                <a:cs typeface="Verdana"/>
                <a:sym typeface="Verdana"/>
              </a:rPr>
              <a:t>.</a:t>
            </a:r>
            <a:endParaRPr/>
          </a:p>
        </p:txBody>
      </p:sp>
      <p:pic>
        <p:nvPicPr>
          <p:cNvPr id="381" name="Shape 381"/>
          <p:cNvPicPr preferRelativeResize="0"/>
          <p:nvPr/>
        </p:nvPicPr>
        <p:blipFill rotWithShape="1">
          <a:blip r:embed="rId3">
            <a:alphaModFix/>
          </a:blip>
          <a:srcRect/>
          <a:stretch/>
        </p:blipFill>
        <p:spPr>
          <a:xfrm>
            <a:off x="1676400" y="2286000"/>
            <a:ext cx="5486400" cy="3657600"/>
          </a:xfrm>
          <a:prstGeom prst="rect">
            <a:avLst/>
          </a:prstGeom>
          <a:noFill/>
          <a:ln>
            <a:noFill/>
          </a:ln>
        </p:spPr>
      </p:pic>
      <p:pic>
        <p:nvPicPr>
          <p:cNvPr id="382" name="Shape 382"/>
          <p:cNvPicPr preferRelativeResize="0"/>
          <p:nvPr/>
        </p:nvPicPr>
        <p:blipFill rotWithShape="1">
          <a:blip r:embed="rId4">
            <a:alphaModFix/>
          </a:blip>
          <a:srcRect/>
          <a:stretch/>
        </p:blipFill>
        <p:spPr>
          <a:xfrm>
            <a:off x="152400" y="6324600"/>
            <a:ext cx="304800" cy="3048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r>
              <a:rPr lang="en-US"/>
              <a:t>Meet an Oceanographer</a:t>
            </a:r>
            <a:endParaRPr/>
          </a:p>
        </p:txBody>
      </p:sp>
      <p:sp>
        <p:nvSpPr>
          <p:cNvPr id="137" name="Shape 137"/>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u="sng">
                <a:solidFill>
                  <a:schemeClr val="hlink"/>
                </a:solidFill>
                <a:hlinkClick r:id="rId3"/>
              </a:rPr>
              <a:t>https://www.youtube.com/watch?v=b9CvNvGt3QU</a:t>
            </a:r>
            <a:endParaRPr/>
          </a:p>
          <a:p>
            <a:pPr marL="0" lvl="0" indent="0">
              <a:spcBef>
                <a:spcPts val="640"/>
              </a:spcBef>
              <a:spcAft>
                <a:spcPts val="0"/>
              </a:spcAft>
              <a:buNone/>
            </a:pPr>
            <a:endParaRPr/>
          </a:p>
          <a:p>
            <a:pPr marL="0" lvl="0" indent="0">
              <a:spcBef>
                <a:spcPts val="64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idx="4294967295"/>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CCA22"/>
              </a:buClr>
              <a:buSzPts val="4400"/>
              <a:buFont typeface="Arial"/>
              <a:buNone/>
            </a:pPr>
            <a:r>
              <a:rPr lang="en-US" sz="4400" b="1" i="0" u="none">
                <a:solidFill>
                  <a:srgbClr val="ECCA22"/>
                </a:solidFill>
                <a:latin typeface="Arial"/>
                <a:ea typeface="Arial"/>
                <a:cs typeface="Arial"/>
                <a:sym typeface="Arial"/>
              </a:rPr>
              <a:t>Importance of Oceans</a:t>
            </a:r>
            <a:endParaRPr/>
          </a:p>
        </p:txBody>
      </p:sp>
      <p:sp>
        <p:nvSpPr>
          <p:cNvPr id="143" name="Shape 143"/>
          <p:cNvSpPr txBox="1">
            <a:spLocks noGrp="1"/>
          </p:cNvSpPr>
          <p:nvPr>
            <p:ph type="body" idx="4294967295"/>
          </p:nvPr>
        </p:nvSpPr>
        <p:spPr>
          <a:xfrm>
            <a:off x="505075" y="1217200"/>
            <a:ext cx="4038600" cy="453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Oceans </a:t>
            </a:r>
            <a:r>
              <a:rPr lang="en-US" sz="3600"/>
              <a:t>regulate Earth’s temperature and climate.</a:t>
            </a:r>
            <a:endParaRPr sz="3600"/>
          </a:p>
          <a:p>
            <a:pPr marL="342900" marR="0" lvl="0" indent="-342900" algn="l" rtl="0">
              <a:lnSpc>
                <a:spcPct val="90000"/>
              </a:lnSpc>
              <a:spcBef>
                <a:spcPts val="0"/>
              </a:spcBef>
              <a:spcAft>
                <a:spcPts val="0"/>
              </a:spcAft>
              <a:buClr>
                <a:schemeClr val="hlink"/>
              </a:buClr>
              <a:buSzPts val="2160"/>
              <a:buFont typeface="Noto Sans Symbols"/>
              <a:buChar char="●"/>
            </a:pPr>
            <a:r>
              <a:rPr lang="en-US" sz="3600" b="0" i="0" u="none">
                <a:solidFill>
                  <a:schemeClr val="dk1"/>
                </a:solidFill>
                <a:latin typeface="Verdana"/>
                <a:ea typeface="Verdana"/>
                <a:cs typeface="Verdana"/>
                <a:sym typeface="Verdana"/>
              </a:rPr>
              <a:t>Oceans provide a place for many organisms to live. </a:t>
            </a:r>
            <a:endParaRPr/>
          </a:p>
          <a:p>
            <a:pPr marL="342900" marR="0" lvl="0" indent="-205740" algn="l" rtl="0">
              <a:lnSpc>
                <a:spcPct val="100000"/>
              </a:lnSpc>
              <a:spcBef>
                <a:spcPts val="1440"/>
              </a:spcBef>
              <a:spcAft>
                <a:spcPts val="0"/>
              </a:spcAft>
              <a:buClr>
                <a:schemeClr val="hlink"/>
              </a:buClr>
              <a:buSzPts val="2160"/>
              <a:buFont typeface="Noto Sans Symbols"/>
              <a:buNone/>
            </a:pPr>
            <a:endParaRPr sz="3600" b="0" i="0" u="none">
              <a:solidFill>
                <a:schemeClr val="dk1"/>
              </a:solidFill>
              <a:latin typeface="Verdana"/>
              <a:ea typeface="Verdana"/>
              <a:cs typeface="Verdana"/>
              <a:sym typeface="Verdana"/>
            </a:endParaRPr>
          </a:p>
        </p:txBody>
      </p:sp>
      <p:pic>
        <p:nvPicPr>
          <p:cNvPr id="144" name="Shape 144"/>
          <p:cNvPicPr preferRelativeResize="0">
            <a:picLocks noGrp="1"/>
          </p:cNvPicPr>
          <p:nvPr>
            <p:ph type="body" idx="4294967295"/>
          </p:nvPr>
        </p:nvPicPr>
        <p:blipFill rotWithShape="1">
          <a:blip r:embed="rId3">
            <a:alphaModFix/>
          </a:blip>
          <a:srcRect/>
          <a:stretch/>
        </p:blipFill>
        <p:spPr>
          <a:xfrm>
            <a:off x="5226050" y="1644650"/>
            <a:ext cx="2882900" cy="4441825"/>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0"/>
            <a:ext cx="8077200" cy="7620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How were the oceans formed?</a:t>
            </a:r>
            <a:endParaRPr/>
          </a:p>
        </p:txBody>
      </p:sp>
      <p:sp>
        <p:nvSpPr>
          <p:cNvPr id="150" name="Shape 150"/>
          <p:cNvSpPr txBox="1">
            <a:spLocks noGrp="1"/>
          </p:cNvSpPr>
          <p:nvPr>
            <p:ph type="body" idx="1"/>
          </p:nvPr>
        </p:nvSpPr>
        <p:spPr>
          <a:xfrm>
            <a:off x="457200" y="838200"/>
            <a:ext cx="81534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20"/>
              <a:buFont typeface="Noto Sans Symbols"/>
              <a:buChar char="■"/>
            </a:pPr>
            <a:r>
              <a:rPr lang="en-US" sz="3200" b="1" i="0" u="none">
                <a:solidFill>
                  <a:schemeClr val="dk1"/>
                </a:solidFill>
                <a:latin typeface="Verdana"/>
                <a:ea typeface="Verdana"/>
                <a:cs typeface="Verdana"/>
                <a:sym typeface="Verdana"/>
              </a:rPr>
              <a:t>When Earth was still a young planet, many active volcanoes existed. As they erupted, lava, ash, and gases were released from deep within the Earth.</a:t>
            </a:r>
            <a:endParaRPr/>
          </a:p>
          <a:p>
            <a:pPr marL="342900" marR="0" lvl="0" indent="-342900" algn="l" rtl="0">
              <a:lnSpc>
                <a:spcPct val="100000"/>
              </a:lnSpc>
              <a:spcBef>
                <a:spcPts val="640"/>
              </a:spcBef>
              <a:spcAft>
                <a:spcPts val="0"/>
              </a:spcAft>
              <a:buClr>
                <a:schemeClr val="hlink"/>
              </a:buClr>
              <a:buSzPts val="1920"/>
              <a:buFont typeface="Noto Sans Symbols"/>
              <a:buNone/>
            </a:pPr>
            <a:endParaRPr sz="3200" b="1" i="0" u="none">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hlink"/>
              </a:buClr>
              <a:buSzPts val="1920"/>
              <a:buFont typeface="Noto Sans Symbols"/>
              <a:buChar char="■"/>
            </a:pPr>
            <a:r>
              <a:rPr lang="en-US" sz="3200" b="1" i="0" u="none">
                <a:solidFill>
                  <a:schemeClr val="dk1"/>
                </a:solidFill>
                <a:latin typeface="Verdana"/>
                <a:ea typeface="Verdana"/>
                <a:cs typeface="Verdana"/>
                <a:sym typeface="Verdana"/>
              </a:rPr>
              <a:t>One of these </a:t>
            </a:r>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1" i="0" u="none">
                <a:solidFill>
                  <a:schemeClr val="dk1"/>
                </a:solidFill>
                <a:latin typeface="Verdana"/>
                <a:ea typeface="Verdana"/>
                <a:cs typeface="Verdana"/>
                <a:sym typeface="Verdana"/>
              </a:rPr>
              <a:t>gases was </a:t>
            </a:r>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1" i="0" u="none">
                <a:solidFill>
                  <a:srgbClr val="FFFF00"/>
                </a:solidFill>
                <a:latin typeface="Verdana"/>
                <a:ea typeface="Verdana"/>
                <a:cs typeface="Verdana"/>
                <a:sym typeface="Verdana"/>
              </a:rPr>
              <a:t>water vapor.</a:t>
            </a:r>
            <a:endParaRPr/>
          </a:p>
        </p:txBody>
      </p:sp>
      <p:pic>
        <p:nvPicPr>
          <p:cNvPr id="151" name="Shape 151"/>
          <p:cNvPicPr preferRelativeResize="0"/>
          <p:nvPr/>
        </p:nvPicPr>
        <p:blipFill rotWithShape="1">
          <a:blip r:embed="rId3">
            <a:alphaModFix/>
          </a:blip>
          <a:srcRect/>
          <a:stretch/>
        </p:blipFill>
        <p:spPr>
          <a:xfrm>
            <a:off x="4648200" y="3429000"/>
            <a:ext cx="4267200" cy="324485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Formation of Oceans</a:t>
            </a:r>
            <a:endParaRPr/>
          </a:p>
        </p:txBody>
      </p:sp>
      <p:sp>
        <p:nvSpPr>
          <p:cNvPr id="157" name="Shape 15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Over millions of years, the </a:t>
            </a:r>
            <a:r>
              <a:rPr lang="en-US" sz="3200" b="0" i="0" u="none">
                <a:solidFill>
                  <a:srgbClr val="FFFF00"/>
                </a:solidFill>
                <a:latin typeface="Verdana"/>
                <a:ea typeface="Verdana"/>
                <a:cs typeface="Verdana"/>
                <a:sym typeface="Verdana"/>
              </a:rPr>
              <a:t>water</a:t>
            </a:r>
            <a:r>
              <a:rPr lang="en-US" sz="3200" b="0" i="0" u="none">
                <a:solidFill>
                  <a:schemeClr val="dk1"/>
                </a:solidFill>
                <a:latin typeface="Verdana"/>
                <a:ea typeface="Verdana"/>
                <a:cs typeface="Verdana"/>
                <a:sym typeface="Verdana"/>
              </a:rPr>
              <a:t> </a:t>
            </a:r>
            <a:r>
              <a:rPr lang="en-US" sz="3200" b="0" i="0" u="none">
                <a:solidFill>
                  <a:srgbClr val="FFFF00"/>
                </a:solidFill>
                <a:latin typeface="Verdana"/>
                <a:ea typeface="Verdana"/>
                <a:cs typeface="Verdana"/>
                <a:sym typeface="Verdana"/>
              </a:rPr>
              <a:t>vapor</a:t>
            </a:r>
            <a:r>
              <a:rPr lang="en-US" sz="3200" b="0" i="0" u="none">
                <a:solidFill>
                  <a:schemeClr val="dk1"/>
                </a:solidFill>
                <a:latin typeface="Verdana"/>
                <a:ea typeface="Verdana"/>
                <a:cs typeface="Verdana"/>
                <a:sym typeface="Verdana"/>
              </a:rPr>
              <a:t> cooled enough to condense and form clouds. Then torrential rains began to fall from the clouds. </a:t>
            </a:r>
            <a:endParaRPr/>
          </a:p>
          <a:p>
            <a:pPr marL="342900" marR="0" lvl="0" indent="-342900" algn="l" rtl="0">
              <a:lnSpc>
                <a:spcPct val="100000"/>
              </a:lnSpc>
              <a:spcBef>
                <a:spcPts val="1280"/>
              </a:spcBef>
              <a:spcAft>
                <a:spcPts val="0"/>
              </a:spcAft>
              <a:buClr>
                <a:schemeClr val="hlink"/>
              </a:buClr>
              <a:buSzPts val="1920"/>
              <a:buFont typeface="Noto Sans Symbols"/>
              <a:buChar char="■"/>
            </a:pPr>
            <a:r>
              <a:rPr lang="en-US" sz="3200" b="0" i="0" u="none">
                <a:solidFill>
                  <a:schemeClr val="dk1"/>
                </a:solidFill>
                <a:latin typeface="Verdana"/>
                <a:ea typeface="Verdana"/>
                <a:cs typeface="Verdana"/>
                <a:sym typeface="Verdana"/>
              </a:rPr>
              <a:t>Eventually, much </a:t>
            </a:r>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0" i="0" u="none">
                <a:solidFill>
                  <a:schemeClr val="dk1"/>
                </a:solidFill>
                <a:latin typeface="Verdana"/>
                <a:ea typeface="Verdana"/>
                <a:cs typeface="Verdana"/>
                <a:sym typeface="Verdana"/>
              </a:rPr>
              <a:t>of the land was </a:t>
            </a:r>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0" i="0" u="none">
                <a:solidFill>
                  <a:schemeClr val="dk1"/>
                </a:solidFill>
                <a:latin typeface="Verdana"/>
                <a:ea typeface="Verdana"/>
                <a:cs typeface="Verdana"/>
                <a:sym typeface="Verdana"/>
              </a:rPr>
              <a:t>covered by </a:t>
            </a:r>
            <a:endParaRPr/>
          </a:p>
          <a:p>
            <a:pPr marL="342900" marR="0" lvl="0" indent="-342900" algn="l" rtl="0">
              <a:lnSpc>
                <a:spcPct val="100000"/>
              </a:lnSpc>
              <a:spcBef>
                <a:spcPts val="640"/>
              </a:spcBef>
              <a:spcAft>
                <a:spcPts val="0"/>
              </a:spcAft>
              <a:buClr>
                <a:schemeClr val="hlink"/>
              </a:buClr>
              <a:buSzPts val="1920"/>
              <a:buFont typeface="Noto Sans Symbols"/>
              <a:buNone/>
            </a:pPr>
            <a:r>
              <a:rPr lang="en-US" sz="3200" b="0" i="0" u="none">
                <a:solidFill>
                  <a:schemeClr val="dk1"/>
                </a:solidFill>
                <a:latin typeface="Verdana"/>
                <a:ea typeface="Verdana"/>
                <a:cs typeface="Verdana"/>
                <a:sym typeface="Verdana"/>
              </a:rPr>
              <a:t>water that formed</a:t>
            </a:r>
            <a:endParaRPr/>
          </a:p>
        </p:txBody>
      </p:sp>
      <p:pic>
        <p:nvPicPr>
          <p:cNvPr id="158" name="Shape 158"/>
          <p:cNvPicPr preferRelativeResize="0"/>
          <p:nvPr/>
        </p:nvPicPr>
        <p:blipFill rotWithShape="1">
          <a:blip r:embed="rId3">
            <a:alphaModFix/>
          </a:blip>
          <a:srcRect/>
          <a:stretch/>
        </p:blipFill>
        <p:spPr>
          <a:xfrm>
            <a:off x="4724400" y="3581400"/>
            <a:ext cx="4114800" cy="3127375"/>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04285"/>
            </a:gs>
          </a:gsLst>
          <a:lin ang="5400000" scaled="0"/>
        </a:gra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52400"/>
            <a:ext cx="7924800" cy="6096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Seas</a:t>
            </a:r>
            <a:endParaRPr/>
          </a:p>
        </p:txBody>
      </p:sp>
      <p:sp>
        <p:nvSpPr>
          <p:cNvPr id="164" name="Shape 164"/>
          <p:cNvSpPr txBox="1">
            <a:spLocks noGrp="1"/>
          </p:cNvSpPr>
          <p:nvPr>
            <p:ph type="body" idx="1"/>
          </p:nvPr>
        </p:nvSpPr>
        <p:spPr>
          <a:xfrm>
            <a:off x="228600" y="762000"/>
            <a:ext cx="83820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880"/>
              <a:buFont typeface="Noto Sans Symbols"/>
              <a:buChar char="■"/>
            </a:pPr>
            <a:r>
              <a:rPr lang="en-US" sz="4800" b="0" i="0" u="none">
                <a:solidFill>
                  <a:srgbClr val="FFFF00"/>
                </a:solidFill>
                <a:latin typeface="Verdana"/>
                <a:ea typeface="Verdana"/>
                <a:cs typeface="Verdana"/>
                <a:sym typeface="Verdana"/>
              </a:rPr>
              <a:t>A </a:t>
            </a:r>
            <a:r>
              <a:rPr lang="en-US" sz="4400" b="0" i="0" u="none">
                <a:solidFill>
                  <a:srgbClr val="FF3300"/>
                </a:solidFill>
                <a:latin typeface="Verdana"/>
                <a:ea typeface="Verdana"/>
                <a:cs typeface="Verdana"/>
                <a:sym typeface="Verdana"/>
              </a:rPr>
              <a:t>sea</a:t>
            </a:r>
            <a:r>
              <a:rPr lang="en-US" sz="4400" b="0" i="0" u="none">
                <a:solidFill>
                  <a:srgbClr val="FFFF00"/>
                </a:solidFill>
                <a:latin typeface="Verdana"/>
                <a:ea typeface="Verdana"/>
                <a:cs typeface="Verdana"/>
                <a:sym typeface="Verdana"/>
              </a:rPr>
              <a:t> is one of the largest bodies of salt water, less than an ocean, found on the earth’s surface.</a:t>
            </a:r>
            <a:endParaRPr/>
          </a:p>
          <a:p>
            <a:pPr marL="342900" marR="0" lvl="0" indent="-342900" algn="l" rtl="0">
              <a:lnSpc>
                <a:spcPct val="100000"/>
              </a:lnSpc>
              <a:spcBef>
                <a:spcPts val="880"/>
              </a:spcBef>
              <a:spcAft>
                <a:spcPts val="0"/>
              </a:spcAft>
              <a:buClr>
                <a:schemeClr val="hlink"/>
              </a:buClr>
              <a:buSzPts val="2640"/>
              <a:buFont typeface="Noto Sans Symbols"/>
              <a:buChar char="■"/>
            </a:pPr>
            <a:r>
              <a:rPr lang="en-US" sz="4400" b="0" i="0" u="none">
                <a:solidFill>
                  <a:schemeClr val="dk1"/>
                </a:solidFill>
                <a:latin typeface="Verdana"/>
                <a:ea typeface="Verdana"/>
                <a:cs typeface="Verdana"/>
                <a:sym typeface="Verdana"/>
              </a:rPr>
              <a:t>The Mediterranean, Arctic and Black Sea are really part of the Atlantic Ocean.</a:t>
            </a:r>
            <a:endParaRPr/>
          </a:p>
        </p:txBody>
      </p:sp>
      <p:pic>
        <p:nvPicPr>
          <p:cNvPr id="165" name="Shape 165"/>
          <p:cNvPicPr preferRelativeResize="0"/>
          <p:nvPr/>
        </p:nvPicPr>
        <p:blipFill rotWithShape="1">
          <a:blip r:embed="rId3">
            <a:alphaModFix/>
          </a:blip>
          <a:srcRect/>
          <a:stretch/>
        </p:blipFill>
        <p:spPr>
          <a:xfrm>
            <a:off x="8458200" y="6248400"/>
            <a:ext cx="304800" cy="3048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7812"/>
            <a:ext cx="8229600" cy="1139700"/>
          </a:xfrm>
          <a:prstGeom prst="rect">
            <a:avLst/>
          </a:prstGeom>
        </p:spPr>
        <p:txBody>
          <a:bodyPr spcFirstLastPara="1" wrap="square" lIns="91425" tIns="91425" rIns="91425" bIns="91425" anchor="ctr" anchorCtr="1">
            <a:noAutofit/>
          </a:bodyPr>
          <a:lstStyle/>
          <a:p>
            <a:pPr marL="0" lvl="0" indent="0">
              <a:spcBef>
                <a:spcPts val="0"/>
              </a:spcBef>
              <a:spcAft>
                <a:spcPts val="0"/>
              </a:spcAft>
              <a:buNone/>
            </a:pPr>
            <a:endParaRPr/>
          </a:p>
        </p:txBody>
      </p:sp>
      <p:sp>
        <p:nvSpPr>
          <p:cNvPr id="172" name="Shape 172"/>
          <p:cNvSpPr txBox="1">
            <a:spLocks noGrp="1"/>
          </p:cNvSpPr>
          <p:nvPr>
            <p:ph type="body" idx="1"/>
          </p:nvPr>
        </p:nvSpPr>
        <p:spPr>
          <a:xfrm>
            <a:off x="457200" y="1600200"/>
            <a:ext cx="8229600" cy="4530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73" name="Shape 173"/>
          <p:cNvPicPr preferRelativeResize="0"/>
          <p:nvPr/>
        </p:nvPicPr>
        <p:blipFill>
          <a:blip r:embed="rId3">
            <a:alphaModFix/>
          </a:blip>
          <a:stretch>
            <a:fillRect/>
          </a:stretch>
        </p:blipFill>
        <p:spPr>
          <a:xfrm>
            <a:off x="47975" y="0"/>
            <a:ext cx="9000375" cy="6858001"/>
          </a:xfrm>
          <a:prstGeom prst="rect">
            <a:avLst/>
          </a:prstGeom>
          <a:noFill/>
          <a:ln>
            <a:noFill/>
          </a:ln>
        </p:spPr>
      </p:pic>
    </p:spTree>
  </p:cSld>
  <p:clrMapOvr>
    <a:masterClrMapping/>
  </p:clrMapOvr>
</p:sld>
</file>

<file path=ppt/theme/theme1.xml><?xml version="1.0" encoding="utf-8"?>
<a:theme xmlns:a="http://schemas.openxmlformats.org/drawingml/2006/main" name="Globe">
  <a:themeElements>
    <a:clrScheme name="Globe">
      <a:dk1>
        <a:srgbClr val="FFFFFF"/>
      </a:dk1>
      <a:lt1>
        <a:srgbClr val="0066CC"/>
      </a:lt1>
      <a:dk2>
        <a:srgbClr val="CCECFF"/>
      </a:dk2>
      <a:lt2>
        <a:srgbClr val="003B76"/>
      </a:lt2>
      <a:accent1>
        <a:srgbClr val="33CCCC"/>
      </a:accent1>
      <a:accent2>
        <a:srgbClr val="66CCFF"/>
      </a:accent2>
      <a:accent3>
        <a:srgbClr val="0066CC"/>
      </a:accent3>
      <a:accent4>
        <a:srgbClr val="33CCCC"/>
      </a:accent4>
      <a:accent5>
        <a:srgbClr val="66CCFF"/>
      </a:accent5>
      <a:accent6>
        <a:srgbClr val="0066CC"/>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On-screen Show (4:3)</PresentationFormat>
  <Paragraphs>131</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Noto Sans Symbols</vt:lpstr>
      <vt:lpstr>Times New Roman</vt:lpstr>
      <vt:lpstr>Verdana</vt:lpstr>
      <vt:lpstr>Globe</vt:lpstr>
      <vt:lpstr> Oceans</vt:lpstr>
      <vt:lpstr>The World’s Oceans</vt:lpstr>
      <vt:lpstr>Oceans</vt:lpstr>
      <vt:lpstr>Meet an Oceanographer</vt:lpstr>
      <vt:lpstr>Importance of Oceans</vt:lpstr>
      <vt:lpstr>How were the oceans formed?</vt:lpstr>
      <vt:lpstr>Formation of Oceans</vt:lpstr>
      <vt:lpstr>Seas</vt:lpstr>
      <vt:lpstr>PowerPoint Presentation</vt:lpstr>
      <vt:lpstr>Properties of Ocean Water</vt:lpstr>
      <vt:lpstr>Major Elements in the Ocean</vt:lpstr>
      <vt:lpstr>Salinity</vt:lpstr>
      <vt:lpstr>Gases in Ocean Water</vt:lpstr>
      <vt:lpstr>Temperature of Ocean Water</vt:lpstr>
      <vt:lpstr>PowerPoint Presentation</vt:lpstr>
      <vt:lpstr>PowerPoint Presentation</vt:lpstr>
      <vt:lpstr>Tides</vt:lpstr>
      <vt:lpstr>Movement of Water</vt:lpstr>
      <vt:lpstr>Upwelling</vt:lpstr>
      <vt:lpstr>El Nino</vt:lpstr>
      <vt:lpstr>El Nino</vt:lpstr>
      <vt:lpstr>The Ocean Floor</vt:lpstr>
      <vt:lpstr>Continental Shelf</vt:lpstr>
      <vt:lpstr>Continental Slope</vt:lpstr>
      <vt:lpstr>PowerPoint Presentation</vt:lpstr>
      <vt:lpstr>Abyssal Plains</vt:lpstr>
      <vt:lpstr>Abyssal Plains</vt:lpstr>
      <vt:lpstr>Seamounts and Guyots</vt:lpstr>
      <vt:lpstr>Trenches</vt:lpstr>
      <vt:lpstr>Mid-ocean Ridges</vt:lpstr>
      <vt:lpstr>Ocean Life Zones</vt:lpstr>
      <vt:lpstr>Major Groups of Ocean Life</vt:lpstr>
      <vt:lpstr>Plankton</vt:lpstr>
      <vt:lpstr>Plankton</vt:lpstr>
      <vt:lpstr>Nekton</vt:lpstr>
      <vt:lpstr>Nekton</vt:lpstr>
      <vt:lpstr>Benthos</vt:lpstr>
      <vt:lpstr>Benthos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Oceans</dc:title>
  <dc:creator>Bridget Bates</dc:creator>
  <cp:lastModifiedBy>Bridget Bates</cp:lastModifiedBy>
  <cp:revision>1</cp:revision>
  <dcterms:modified xsi:type="dcterms:W3CDTF">2018-03-05T20:36:34Z</dcterms:modified>
</cp:coreProperties>
</file>