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313" r:id="rId43"/>
    <p:sldId id="297" r:id="rId44"/>
    <p:sldId id="298" r:id="rId45"/>
    <p:sldId id="299" r:id="rId46"/>
    <p:sldId id="300" r:id="rId47"/>
    <p:sldId id="301" r:id="rId48"/>
    <p:sldId id="302" r:id="rId49"/>
    <p:sldId id="303" r:id="rId50"/>
    <p:sldId id="304" r:id="rId51"/>
    <p:sldId id="305" r:id="rId52"/>
    <p:sldId id="306" r:id="rId53"/>
    <p:sldId id="315" r:id="rId54"/>
    <p:sldId id="307" r:id="rId55"/>
    <p:sldId id="308" r:id="rId56"/>
    <p:sldId id="309" r:id="rId57"/>
    <p:sldId id="310" r:id="rId58"/>
    <p:sldId id="311" r:id="rId59"/>
    <p:sldId id="312" r:id="rId60"/>
    <p:sldId id="314" r:id="rId61"/>
    <p:sldId id="322" r:id="rId62"/>
  </p:sldIdLst>
  <p:sldSz cx="9144000" cy="5143500" type="screen16x9"/>
  <p:notesSz cx="6858000" cy="9144000"/>
  <p:embeddedFontLst>
    <p:embeddedFont>
      <p:font typeface="Roboto" panose="020B0604020202020204" charset="0"/>
      <p:regular r:id="rId64"/>
      <p:bold r:id="rId65"/>
      <p:italic r:id="rId66"/>
      <p:boldItalic r:id="rId67"/>
    </p:embeddedFont>
    <p:embeddedFont>
      <p:font typeface="Verdana" panose="020B0604030504040204"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snapToGrid="0">
      <p:cViewPr varScale="1">
        <p:scale>
          <a:sx n="92" d="100"/>
          <a:sy n="9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7.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3" name="Shape 3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7" name="Shape 3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0" name="Shape 3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7" name="Shape 3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Largest cave in the western hemisphere, up to 60 m tall and more than a kilometer long. Found in Northern Puerto Rico.</a:t>
            </a:r>
          </a:p>
          <a:p>
            <a:pPr lvl="0">
              <a:spcBef>
                <a:spcPts val="0"/>
              </a:spcBef>
              <a:buNone/>
            </a:pPr>
            <a:r>
              <a:rPr lang="en"/>
              <a:t>This view shows the opening of a sinkhole</a:t>
            </a:r>
          </a:p>
          <a:p>
            <a:pPr lvl="0">
              <a:spcBef>
                <a:spcPts val="0"/>
              </a:spcBef>
              <a:buNone/>
            </a:pPr>
            <a:r>
              <a:rPr lang="en"/>
              <a:t>Questions for students:</a:t>
            </a:r>
          </a:p>
          <a:p>
            <a:pPr lvl="0">
              <a:spcBef>
                <a:spcPts val="0"/>
              </a:spcBef>
              <a:buNone/>
            </a:pPr>
            <a:r>
              <a:rPr lang="en"/>
              <a:t>-What types of geologic events could have resulted in the present condition of the caves?</a:t>
            </a:r>
          </a:p>
          <a:p>
            <a:pPr lvl="0">
              <a:spcBef>
                <a:spcPts val="0"/>
              </a:spcBef>
              <a:buNone/>
            </a:pPr>
            <a:r>
              <a:rPr lang="en"/>
              <a:t>-Do you see any evidence of volcanic activity?</a:t>
            </a:r>
          </a:p>
          <a:p>
            <a:pPr lvl="0">
              <a:spcBef>
                <a:spcPts val="0"/>
              </a:spcBef>
              <a:buNone/>
            </a:pPr>
            <a:r>
              <a:rPr lang="en"/>
              <a:t>-What kind of materials are the rocks made of?</a:t>
            </a:r>
          </a:p>
          <a:p>
            <a:pPr lvl="0">
              <a:spcBef>
                <a:spcPts val="0"/>
              </a:spcBef>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4" name="Shape 3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Shape 3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7" name="Shape 3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3" name="Shape 3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9" name="Shape 39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6" name="Shape 4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2" name="Shape 4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8" name="Shape 4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11" name="Shape 11"/>
          <p:cNvSpPr/>
          <p:nvPr/>
        </p:nvSpPr>
        <p:spPr>
          <a:xfrm flipH="1">
            <a:off x="8246400" y="4245875"/>
            <a:ext cx="897600" cy="897600"/>
          </a:xfrm>
          <a:prstGeom prst="round1Rect">
            <a:avLst>
              <a:gd name="adj" fmla="val 16667"/>
            </a:avLst>
          </a:prstGeom>
          <a:solidFill>
            <a:schemeClr val="lt1">
              <a:alpha val="68080"/>
            </a:schemeClr>
          </a:solidFill>
          <a:ln>
            <a:noFill/>
          </a:ln>
        </p:spPr>
        <p:txBody>
          <a:bodyPr wrap="square"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90525" y="1819275"/>
            <a:ext cx="8222100" cy="933600"/>
          </a:xfrm>
          <a:prstGeom prst="rect">
            <a:avLst/>
          </a:prstGeom>
        </p:spPr>
        <p:txBody>
          <a:bodyPr wrap="square" lIns="91425" tIns="91425" rIns="91425" bIns="91425" anchor="b"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13" name="Shape 13"/>
          <p:cNvSpPr txBox="1">
            <a:spLocks noGrp="1"/>
          </p:cNvSpPr>
          <p:nvPr>
            <p:ph type="subTitle" idx="1"/>
          </p:nvPr>
        </p:nvSpPr>
        <p:spPr>
          <a:xfrm>
            <a:off x="390525" y="2789130"/>
            <a:ext cx="8222100" cy="432900"/>
          </a:xfrm>
          <a:prstGeom prst="rect">
            <a:avLst/>
          </a:prstGeom>
        </p:spPr>
        <p:txBody>
          <a:bodyPr wrap="square" lIns="91425" tIns="91425" rIns="91425" bIns="91425" anchor="t"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wrap="square" lIns="91425" tIns="91425" rIns="91425" bIns="91425" anchor="b" anchorCtr="0"/>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0" name="Shape 60"/>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800"/>
          </a:xfrm>
          <a:prstGeom prst="rect">
            <a:avLst/>
          </a:prstGeom>
        </p:spPr>
        <p:txBody>
          <a:bodyPr wrap="square"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7" name="Shape 17"/>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1686000"/>
            <a:ext cx="9144000" cy="34575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471900" y="738725"/>
            <a:ext cx="8222100" cy="7677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1686000"/>
            <a:ext cx="9144000" cy="34575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471900" y="738725"/>
            <a:ext cx="8222100" cy="7677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71900" y="1919075"/>
            <a:ext cx="3999900" cy="2710199"/>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694250" y="1919075"/>
            <a:ext cx="3999900" cy="2710199"/>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rot="10800000" flipH="1">
            <a:off x="0" y="656400"/>
            <a:ext cx="9144000" cy="44871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98250" y="16350"/>
            <a:ext cx="8826600" cy="602700"/>
          </a:xfrm>
          <a:prstGeom prst="rect">
            <a:avLst/>
          </a:prstGeom>
        </p:spPr>
        <p:txBody>
          <a:bodyPr wrap="square" lIns="91425" tIns="91425" rIns="91425" bIns="91425" anchor="ctr"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35" name="Shape 35"/>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5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226077" y="357800"/>
            <a:ext cx="2808000" cy="9534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226075" y="1465800"/>
            <a:ext cx="2808000" cy="3163500"/>
          </a:xfrm>
          <a:prstGeom prst="rect">
            <a:avLst/>
          </a:prstGeom>
        </p:spPr>
        <p:txBody>
          <a:bodyPr wrap="square" lIns="91425" tIns="91425" rIns="91425" bIns="91425" anchor="t" anchorCtr="0"/>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a:endParaRPr/>
          </a:p>
        </p:txBody>
      </p:sp>
      <p:sp>
        <p:nvSpPr>
          <p:cNvPr id="41" name="Shape 41"/>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wrap="square" lIns="91425" tIns="91425" rIns="91425" bIns="91425" anchor="ctr" anchorCtr="0"/>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a:p>
        </p:txBody>
      </p:sp>
      <p:sp>
        <p:nvSpPr>
          <p:cNvPr id="44" name="Shape 44"/>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lvl="0">
              <a:spcBef>
                <a:spcPts val="0"/>
              </a:spcBef>
              <a:buNone/>
            </a:pPr>
            <a:endParaRPr/>
          </a:p>
        </p:txBody>
      </p:sp>
      <p:sp>
        <p:nvSpPr>
          <p:cNvPr id="48" name="Shape 48"/>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a:endParaRPr/>
          </a:p>
        </p:txBody>
      </p:sp>
      <p:sp>
        <p:nvSpPr>
          <p:cNvPr id="49" name="Shape 49"/>
          <p:cNvSpPr txBox="1">
            <a:spLocks noGrp="1"/>
          </p:cNvSpPr>
          <p:nvPr>
            <p:ph type="subTitle" idx="1"/>
          </p:nvPr>
        </p:nvSpPr>
        <p:spPr>
          <a:xfrm>
            <a:off x="265500" y="2779466"/>
            <a:ext cx="4045200" cy="1235099"/>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9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54" name="Shape 54"/>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lvl="0">
              <a:spcBef>
                <a:spcPts val="0"/>
              </a:spcBef>
              <a:buNone/>
            </a:pPr>
            <a:endParaRPr/>
          </a:p>
        </p:txBody>
      </p:sp>
      <p:sp>
        <p:nvSpPr>
          <p:cNvPr id="55" name="Shape 55"/>
          <p:cNvSpPr txBox="1">
            <a:spLocks noGrp="1"/>
          </p:cNvSpPr>
          <p:nvPr>
            <p:ph type="body" idx="1"/>
          </p:nvPr>
        </p:nvSpPr>
        <p:spPr>
          <a:xfrm>
            <a:off x="57150" y="4696825"/>
            <a:ext cx="8382000" cy="446700"/>
          </a:xfrm>
          <a:prstGeom prst="rect">
            <a:avLst/>
          </a:prstGeom>
        </p:spPr>
        <p:txBody>
          <a:bodyPr wrap="square" lIns="91425" tIns="91425" rIns="91425" bIns="91425" anchor="ctr" anchorCtr="0"/>
          <a:lstStyle>
            <a:lvl1pPr lvl="0">
              <a:lnSpc>
                <a:spcPct val="100000"/>
              </a:lnSpc>
              <a:spcBef>
                <a:spcPts val="0"/>
              </a:spcBef>
              <a:spcAft>
                <a:spcPts val="0"/>
              </a:spcAft>
              <a:buClr>
                <a:schemeClr val="lt1"/>
              </a:buClr>
              <a:buSzPct val="1000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700"/>
          </a:xfrm>
          <a:prstGeom prst="rect">
            <a:avLst/>
          </a:prstGeom>
          <a:noFill/>
          <a:ln>
            <a:noFill/>
          </a:ln>
        </p:spPr>
        <p:txBody>
          <a:bodyPr wrap="square" lIns="91425" tIns="91425" rIns="91425" bIns="91425" anchor="b" anchorCtr="0"/>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lt2"/>
              </a:buClr>
              <a:buSzPct val="100000"/>
              <a:buFont typeface="Roboto"/>
              <a:buChar char="●"/>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education.jlab.org/itselemental/ele001.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education.jlab.org/itselemental/ele079.html" TargetMode="External"/><Relationship Id="rId4" Type="http://schemas.openxmlformats.org/officeDocument/2006/relationships/hyperlink" Target="http://education.jlab.org/itselemental/ele008.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I5H1SeepnaU"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ed.ted.com/lessons/just-how-small-is-an-at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webquest.hawaii.edu/kukulu/webquests/webquest4/index.htm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globalhealingcenter.com/natural-health/20-reasons-toxic-metal-cleanse/"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www.webquest.hawaii.edu/kukulu/webquests/webquest4/reflection.html" TargetMode="External"/><Relationship Id="rId3" Type="http://schemas.openxmlformats.org/officeDocument/2006/relationships/hyperlink" Target="http://education.jlab.org/" TargetMode="External"/><Relationship Id="rId7" Type="http://schemas.openxmlformats.org/officeDocument/2006/relationships/hyperlink" Target="http://www.chem4kids.com/files/elem_intro.html"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www.webelements.com/" TargetMode="External"/><Relationship Id="rId5" Type="http://schemas.openxmlformats.org/officeDocument/2006/relationships/hyperlink" Target="http://www.chemicool.com/" TargetMode="External"/><Relationship Id="rId4" Type="http://schemas.openxmlformats.org/officeDocument/2006/relationships/hyperlink" Target="http://www.chemicalelements.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qu_P4lbmV_I"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rcKilE9CdaA"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90525" y="1819275"/>
            <a:ext cx="8222100" cy="933600"/>
          </a:xfrm>
          <a:prstGeom prst="rect">
            <a:avLst/>
          </a:prstGeom>
        </p:spPr>
        <p:txBody>
          <a:bodyPr wrap="square" lIns="91425" tIns="91425" rIns="91425" bIns="91425" anchor="b" anchorCtr="0">
            <a:noAutofit/>
          </a:bodyPr>
          <a:lstStyle/>
          <a:p>
            <a:pPr lvl="0">
              <a:spcBef>
                <a:spcPts val="0"/>
              </a:spcBef>
              <a:buNone/>
            </a:pPr>
            <a:r>
              <a:rPr lang="en"/>
              <a:t>Composition of the Earth</a:t>
            </a:r>
          </a:p>
        </p:txBody>
      </p:sp>
      <p:sp>
        <p:nvSpPr>
          <p:cNvPr id="68" name="Shape 68"/>
          <p:cNvSpPr txBox="1">
            <a:spLocks noGrp="1"/>
          </p:cNvSpPr>
          <p:nvPr>
            <p:ph type="subTitle" idx="1"/>
          </p:nvPr>
        </p:nvSpPr>
        <p:spPr>
          <a:xfrm>
            <a:off x="390525" y="2789130"/>
            <a:ext cx="8222100" cy="4329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Periodic Table</a:t>
            </a:r>
          </a:p>
        </p:txBody>
      </p:sp>
      <p:sp>
        <p:nvSpPr>
          <p:cNvPr id="124" name="Shape 124"/>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endParaRPr/>
          </a:p>
        </p:txBody>
      </p:sp>
      <p:pic>
        <p:nvPicPr>
          <p:cNvPr id="125" name="Shape 125"/>
          <p:cNvPicPr preferRelativeResize="0"/>
          <p:nvPr/>
        </p:nvPicPr>
        <p:blipFill>
          <a:blip r:embed="rId3">
            <a:alphaModFix/>
          </a:blip>
          <a:stretch>
            <a:fillRect/>
          </a:stretch>
        </p:blipFill>
        <p:spPr>
          <a:xfrm>
            <a:off x="104974" y="192450"/>
            <a:ext cx="9039024"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endParaRPr/>
          </a:p>
        </p:txBody>
      </p:sp>
      <p:sp>
        <p:nvSpPr>
          <p:cNvPr id="131" name="Shape 131"/>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endParaRPr/>
          </a:p>
        </p:txBody>
      </p:sp>
      <p:pic>
        <p:nvPicPr>
          <p:cNvPr id="132" name="Shape 132"/>
          <p:cNvPicPr preferRelativeResize="0"/>
          <p:nvPr/>
        </p:nvPicPr>
        <p:blipFill>
          <a:blip r:embed="rId3">
            <a:alphaModFix/>
          </a:blip>
          <a:stretch>
            <a:fillRect/>
          </a:stretch>
        </p:blipFill>
        <p:spPr>
          <a:xfrm>
            <a:off x="471900" y="738725"/>
            <a:ext cx="8109350" cy="389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Element, atom, molecule, compound</a:t>
            </a:r>
          </a:p>
        </p:txBody>
      </p:sp>
      <p:sp>
        <p:nvSpPr>
          <p:cNvPr id="138" name="Shape 138"/>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marL="952500" marR="482600" lvl="0" indent="0" rtl="0">
              <a:spcBef>
                <a:spcPts val="400"/>
              </a:spcBef>
              <a:spcAft>
                <a:spcPts val="400"/>
              </a:spcAft>
              <a:buNone/>
            </a:pPr>
            <a:r>
              <a:rPr lang="en">
                <a:solidFill>
                  <a:srgbClr val="000000"/>
                </a:solidFill>
                <a:latin typeface="Times New Roman"/>
                <a:ea typeface="Times New Roman"/>
                <a:cs typeface="Times New Roman"/>
                <a:sym typeface="Times New Roman"/>
              </a:rPr>
              <a:t>element - a basic substance that can't be simplified (</a:t>
            </a:r>
            <a:r>
              <a:rPr lang="en" u="sng">
                <a:solidFill>
                  <a:srgbClr val="000000"/>
                </a:solidFill>
                <a:latin typeface="Times New Roman"/>
                <a:ea typeface="Times New Roman"/>
                <a:cs typeface="Times New Roman"/>
                <a:sym typeface="Times New Roman"/>
                <a:hlinkClick r:id="rId3"/>
              </a:rPr>
              <a:t>hydrogen</a:t>
            </a:r>
            <a:r>
              <a:rPr lang="en">
                <a:solidFill>
                  <a:srgbClr val="000000"/>
                </a:solidFill>
                <a:latin typeface="Times New Roman"/>
                <a:ea typeface="Times New Roman"/>
                <a:cs typeface="Times New Roman"/>
                <a:sym typeface="Times New Roman"/>
              </a:rPr>
              <a:t>, </a:t>
            </a:r>
            <a:r>
              <a:rPr lang="en" u="sng">
                <a:solidFill>
                  <a:srgbClr val="000000"/>
                </a:solidFill>
                <a:latin typeface="Times New Roman"/>
                <a:ea typeface="Times New Roman"/>
                <a:cs typeface="Times New Roman"/>
                <a:sym typeface="Times New Roman"/>
                <a:hlinkClick r:id="rId4"/>
              </a:rPr>
              <a:t>oxygen</a:t>
            </a:r>
            <a:r>
              <a:rPr lang="en">
                <a:solidFill>
                  <a:srgbClr val="000000"/>
                </a:solidFill>
                <a:latin typeface="Times New Roman"/>
                <a:ea typeface="Times New Roman"/>
                <a:cs typeface="Times New Roman"/>
                <a:sym typeface="Times New Roman"/>
              </a:rPr>
              <a:t>, </a:t>
            </a:r>
            <a:r>
              <a:rPr lang="en" u="sng">
                <a:solidFill>
                  <a:srgbClr val="000000"/>
                </a:solidFill>
                <a:latin typeface="Times New Roman"/>
                <a:ea typeface="Times New Roman"/>
                <a:cs typeface="Times New Roman"/>
                <a:sym typeface="Times New Roman"/>
                <a:hlinkClick r:id="rId5"/>
              </a:rPr>
              <a:t>gold</a:t>
            </a:r>
            <a:r>
              <a:rPr lang="en">
                <a:solidFill>
                  <a:srgbClr val="000000"/>
                </a:solidFill>
                <a:latin typeface="Times New Roman"/>
                <a:ea typeface="Times New Roman"/>
                <a:cs typeface="Times New Roman"/>
                <a:sym typeface="Times New Roman"/>
              </a:rPr>
              <a:t>, etc...)</a:t>
            </a:r>
          </a:p>
          <a:p>
            <a:pPr marL="952500" marR="482600" lvl="0" indent="0" rtl="0">
              <a:spcBef>
                <a:spcPts val="400"/>
              </a:spcBef>
              <a:spcAft>
                <a:spcPts val="400"/>
              </a:spcAft>
              <a:buNone/>
            </a:pPr>
            <a:r>
              <a:rPr lang="en">
                <a:solidFill>
                  <a:srgbClr val="000000"/>
                </a:solidFill>
                <a:latin typeface="Times New Roman"/>
                <a:ea typeface="Times New Roman"/>
                <a:cs typeface="Times New Roman"/>
                <a:sym typeface="Times New Roman"/>
              </a:rPr>
              <a:t>atom - the smallest amount of an element</a:t>
            </a:r>
          </a:p>
          <a:p>
            <a:pPr marL="952500" marR="482600" lvl="0" indent="0" rtl="0">
              <a:spcBef>
                <a:spcPts val="400"/>
              </a:spcBef>
              <a:spcAft>
                <a:spcPts val="400"/>
              </a:spcAft>
              <a:buNone/>
            </a:pPr>
            <a:r>
              <a:rPr lang="en">
                <a:solidFill>
                  <a:srgbClr val="000000"/>
                </a:solidFill>
                <a:latin typeface="Times New Roman"/>
                <a:ea typeface="Times New Roman"/>
                <a:cs typeface="Times New Roman"/>
                <a:sym typeface="Times New Roman"/>
              </a:rPr>
              <a:t>molecule - two or more atoms that are chemically joined together (H</a:t>
            </a:r>
            <a:r>
              <a:rPr lang="en" baseline="-25000">
                <a:solidFill>
                  <a:srgbClr val="000000"/>
                </a:solidFill>
                <a:latin typeface="Times New Roman"/>
                <a:ea typeface="Times New Roman"/>
                <a:cs typeface="Times New Roman"/>
                <a:sym typeface="Times New Roman"/>
              </a:rPr>
              <a:t>2</a:t>
            </a:r>
            <a:r>
              <a:rPr lang="en">
                <a:solidFill>
                  <a:srgbClr val="000000"/>
                </a:solidFill>
                <a:latin typeface="Times New Roman"/>
                <a:ea typeface="Times New Roman"/>
                <a:cs typeface="Times New Roman"/>
                <a:sym typeface="Times New Roman"/>
              </a:rPr>
              <a:t>, O</a:t>
            </a:r>
            <a:r>
              <a:rPr lang="en" baseline="-25000">
                <a:solidFill>
                  <a:srgbClr val="000000"/>
                </a:solidFill>
                <a:latin typeface="Times New Roman"/>
                <a:ea typeface="Times New Roman"/>
                <a:cs typeface="Times New Roman"/>
                <a:sym typeface="Times New Roman"/>
              </a:rPr>
              <a:t>2</a:t>
            </a:r>
            <a:r>
              <a:rPr lang="en">
                <a:solidFill>
                  <a:srgbClr val="000000"/>
                </a:solidFill>
                <a:latin typeface="Times New Roman"/>
                <a:ea typeface="Times New Roman"/>
                <a:cs typeface="Times New Roman"/>
                <a:sym typeface="Times New Roman"/>
              </a:rPr>
              <a:t>, H</a:t>
            </a:r>
            <a:r>
              <a:rPr lang="en" baseline="-25000">
                <a:solidFill>
                  <a:srgbClr val="000000"/>
                </a:solidFill>
                <a:latin typeface="Times New Roman"/>
                <a:ea typeface="Times New Roman"/>
                <a:cs typeface="Times New Roman"/>
                <a:sym typeface="Times New Roman"/>
              </a:rPr>
              <a:t>2</a:t>
            </a:r>
            <a:r>
              <a:rPr lang="en">
                <a:solidFill>
                  <a:srgbClr val="000000"/>
                </a:solidFill>
                <a:latin typeface="Times New Roman"/>
                <a:ea typeface="Times New Roman"/>
                <a:cs typeface="Times New Roman"/>
                <a:sym typeface="Times New Roman"/>
              </a:rPr>
              <a:t>O, etc...)</a:t>
            </a:r>
          </a:p>
          <a:p>
            <a:pPr marL="952500" marR="482600" lvl="0" indent="0" rtl="0">
              <a:spcBef>
                <a:spcPts val="400"/>
              </a:spcBef>
              <a:spcAft>
                <a:spcPts val="400"/>
              </a:spcAft>
              <a:buNone/>
            </a:pPr>
            <a:r>
              <a:rPr lang="en">
                <a:solidFill>
                  <a:srgbClr val="000000"/>
                </a:solidFill>
                <a:latin typeface="Times New Roman"/>
                <a:ea typeface="Times New Roman"/>
                <a:cs typeface="Times New Roman"/>
                <a:sym typeface="Times New Roman"/>
              </a:rPr>
              <a:t>compound - a molecule that contains more than one element (H</a:t>
            </a:r>
            <a:r>
              <a:rPr lang="en" baseline="-25000">
                <a:solidFill>
                  <a:srgbClr val="000000"/>
                </a:solidFill>
                <a:latin typeface="Times New Roman"/>
                <a:ea typeface="Times New Roman"/>
                <a:cs typeface="Times New Roman"/>
                <a:sym typeface="Times New Roman"/>
              </a:rPr>
              <a:t>2</a:t>
            </a:r>
            <a:r>
              <a:rPr lang="en">
                <a:solidFill>
                  <a:srgbClr val="000000"/>
                </a:solidFill>
                <a:latin typeface="Times New Roman"/>
                <a:ea typeface="Times New Roman"/>
                <a:cs typeface="Times New Roman"/>
                <a:sym typeface="Times New Roman"/>
              </a:rPr>
              <a:t>O, C</a:t>
            </a:r>
            <a:r>
              <a:rPr lang="en" baseline="-25000">
                <a:solidFill>
                  <a:srgbClr val="000000"/>
                </a:solidFill>
                <a:latin typeface="Times New Roman"/>
                <a:ea typeface="Times New Roman"/>
                <a:cs typeface="Times New Roman"/>
                <a:sym typeface="Times New Roman"/>
              </a:rPr>
              <a:t>6</a:t>
            </a:r>
            <a:r>
              <a:rPr lang="en">
                <a:solidFill>
                  <a:srgbClr val="000000"/>
                </a:solidFill>
                <a:latin typeface="Times New Roman"/>
                <a:ea typeface="Times New Roman"/>
                <a:cs typeface="Times New Roman"/>
                <a:sym typeface="Times New Roman"/>
              </a:rPr>
              <a:t>H</a:t>
            </a:r>
            <a:r>
              <a:rPr lang="en" baseline="-25000">
                <a:solidFill>
                  <a:srgbClr val="000000"/>
                </a:solidFill>
                <a:latin typeface="Times New Roman"/>
                <a:ea typeface="Times New Roman"/>
                <a:cs typeface="Times New Roman"/>
                <a:sym typeface="Times New Roman"/>
              </a:rPr>
              <a:t>12</a:t>
            </a:r>
            <a:r>
              <a:rPr lang="en">
                <a:solidFill>
                  <a:srgbClr val="000000"/>
                </a:solidFill>
                <a:latin typeface="Times New Roman"/>
                <a:ea typeface="Times New Roman"/>
                <a:cs typeface="Times New Roman"/>
                <a:sym typeface="Times New Roman"/>
              </a:rPr>
              <a:t>O</a:t>
            </a:r>
            <a:r>
              <a:rPr lang="en" baseline="-25000">
                <a:solidFill>
                  <a:srgbClr val="000000"/>
                </a:solidFill>
                <a:latin typeface="Times New Roman"/>
                <a:ea typeface="Times New Roman"/>
                <a:cs typeface="Times New Roman"/>
                <a:sym typeface="Times New Roman"/>
              </a:rPr>
              <a:t>6</a:t>
            </a:r>
            <a:r>
              <a:rPr lang="en">
                <a:solidFill>
                  <a:srgbClr val="000000"/>
                </a:solidFill>
                <a:latin typeface="Times New Roman"/>
                <a:ea typeface="Times New Roman"/>
                <a:cs typeface="Times New Roman"/>
                <a:sym typeface="Times New Roman"/>
              </a:rPr>
              <a:t>, etc...)</a:t>
            </a:r>
          </a:p>
          <a:p>
            <a:pPr lvl="0">
              <a:spcBef>
                <a:spcPts val="0"/>
              </a:spcBef>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Videos</a:t>
            </a:r>
          </a:p>
        </p:txBody>
      </p:sp>
      <p:sp>
        <p:nvSpPr>
          <p:cNvPr id="144" name="Shape 144"/>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u="sng" dirty="0">
                <a:solidFill>
                  <a:schemeClr val="hlink"/>
                </a:solidFill>
                <a:hlinkClick r:id="rId3"/>
              </a:rPr>
              <a:t>https://www.youtube.com/watch?v=I5H1SeepnaU</a:t>
            </a:r>
          </a:p>
          <a:p>
            <a:pPr lvl="0">
              <a:spcBef>
                <a:spcPts val="0"/>
              </a:spcBef>
              <a:buNone/>
            </a:pPr>
            <a:r>
              <a:rPr lang="en" u="sng" dirty="0">
                <a:solidFill>
                  <a:schemeClr val="hlink"/>
                </a:solidFill>
                <a:hlinkClick r:id="rId4"/>
              </a:rPr>
              <a:t>https://ed.ted.com/lessons/just-how-small-is-an-atom</a:t>
            </a:r>
          </a:p>
          <a:p>
            <a:pPr lvl="0">
              <a:spcBef>
                <a:spcPts val="0"/>
              </a:spcBef>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Assignment</a:t>
            </a:r>
          </a:p>
        </p:txBody>
      </p:sp>
      <p:sp>
        <p:nvSpPr>
          <p:cNvPr id="150" name="Shape 150"/>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u="sng">
                <a:solidFill>
                  <a:schemeClr val="hlink"/>
                </a:solidFill>
                <a:hlinkClick r:id="rId3"/>
              </a:rPr>
              <a:t>http://www.webquest.hawaii.edu/kukulu/webquests/webquest4/index.html</a:t>
            </a:r>
          </a:p>
          <a:p>
            <a:pPr lvl="0">
              <a:spcBef>
                <a:spcPts val="0"/>
              </a:spcBef>
              <a:buNone/>
            </a:pPr>
            <a:r>
              <a:rPr lang="en"/>
              <a:t>9batesscience.weebly.com/ can be used to access the web quest. </a:t>
            </a:r>
          </a:p>
          <a:p>
            <a:pPr lvl="0">
              <a:spcBef>
                <a:spcPts val="0"/>
              </a:spcBef>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Example</a:t>
            </a:r>
          </a:p>
        </p:txBody>
      </p:sp>
      <p:sp>
        <p:nvSpPr>
          <p:cNvPr id="156" name="Shape 156"/>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a:solidFill>
                  <a:srgbClr val="000000"/>
                </a:solidFill>
              </a:rPr>
              <a:t>Bridget Bates</a:t>
            </a:r>
          </a:p>
          <a:p>
            <a:pPr marL="457200" lvl="0" indent="-228600" rtl="0">
              <a:spcBef>
                <a:spcPts val="0"/>
              </a:spcBef>
              <a:buClr>
                <a:srgbClr val="000000"/>
              </a:buClr>
              <a:buAutoNum type="arabicPeriod"/>
            </a:pPr>
            <a:r>
              <a:rPr lang="en">
                <a:solidFill>
                  <a:srgbClr val="000000"/>
                </a:solidFill>
              </a:rPr>
              <a:t>Name: Nickel</a:t>
            </a:r>
          </a:p>
          <a:p>
            <a:pPr marL="457200" lvl="0" indent="-228600" rtl="0">
              <a:spcBef>
                <a:spcPts val="0"/>
              </a:spcBef>
              <a:buClr>
                <a:srgbClr val="000000"/>
              </a:buClr>
              <a:buAutoNum type="arabicPeriod"/>
            </a:pPr>
            <a:r>
              <a:rPr lang="en">
                <a:solidFill>
                  <a:srgbClr val="000000"/>
                </a:solidFill>
              </a:rPr>
              <a:t>Symbol: Ni</a:t>
            </a:r>
          </a:p>
          <a:p>
            <a:pPr marL="457200" lvl="0" indent="-228600" rtl="0">
              <a:spcBef>
                <a:spcPts val="0"/>
              </a:spcBef>
              <a:buClr>
                <a:srgbClr val="000000"/>
              </a:buClr>
              <a:buAutoNum type="arabicPeriod"/>
            </a:pPr>
            <a:r>
              <a:rPr lang="en">
                <a:solidFill>
                  <a:srgbClr val="000000"/>
                </a:solidFill>
              </a:rPr>
              <a:t>Atomic Number: 28</a:t>
            </a:r>
          </a:p>
          <a:p>
            <a:pPr marL="457200" lvl="0" indent="-228600" rtl="0">
              <a:spcBef>
                <a:spcPts val="0"/>
              </a:spcBef>
              <a:buClr>
                <a:srgbClr val="000000"/>
              </a:buClr>
              <a:buAutoNum type="arabicPeriod"/>
            </a:pPr>
            <a:r>
              <a:rPr lang="en">
                <a:solidFill>
                  <a:srgbClr val="000000"/>
                </a:solidFill>
              </a:rPr>
              <a:t>Atomic Mass: 58.6934</a:t>
            </a:r>
          </a:p>
          <a:p>
            <a:pPr lvl="0" rtl="0">
              <a:spcBef>
                <a:spcPts val="0"/>
              </a:spcBef>
              <a:buNone/>
            </a:pPr>
            <a:endParaRPr>
              <a:solidFill>
                <a:srgbClr val="000000"/>
              </a:solidFill>
            </a:endParaRPr>
          </a:p>
          <a:p>
            <a:pPr lvl="0">
              <a:spcBef>
                <a:spcPts val="0"/>
              </a:spcBef>
              <a:buNone/>
            </a:pPr>
            <a:endParaRPr>
              <a:solidFill>
                <a:srgbClr val="000000"/>
              </a:solidFill>
            </a:endParaRPr>
          </a:p>
          <a:p>
            <a:pPr lvl="0">
              <a:spcBef>
                <a:spcPts val="0"/>
              </a:spcBef>
              <a:buNone/>
            </a:pPr>
            <a:endParaRPr>
              <a:solidFill>
                <a:srgbClr val="000000"/>
              </a:solidFill>
            </a:endParaRPr>
          </a:p>
          <a:p>
            <a:pPr lvl="0">
              <a:spcBef>
                <a:spcPts val="0"/>
              </a:spcBef>
              <a:buNone/>
            </a:pP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endParaRPr/>
          </a:p>
        </p:txBody>
      </p:sp>
      <p:sp>
        <p:nvSpPr>
          <p:cNvPr id="162" name="Shape 162"/>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a:solidFill>
                  <a:srgbClr val="000000"/>
                </a:solidFill>
              </a:rPr>
              <a:t>5. Nickel is a hard, corrosion resistant metal that can be electroplated onto other metals to form a protective coating. Adding nickel to glass gives it a green color. Nickel is used to manufacture wire, as well as some types of coins and batteries. Nickel is mixed with other metals to improve their strength and resistance to corrosion. Metals such as stainless steel has been created by mixing Nickel  with other metals. Nickel is excellent for armor plates or vaults. Coins are 25% nickel and 75% copper. Nickel can also be combined with various other elements to form powerful magnets known as Alnico magnets.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endParaRPr/>
          </a:p>
        </p:txBody>
      </p:sp>
      <p:sp>
        <p:nvSpPr>
          <p:cNvPr id="168" name="Shape 168"/>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marL="457200" lvl="0" indent="-228600" rtl="0">
              <a:spcBef>
                <a:spcPts val="0"/>
              </a:spcBef>
              <a:buAutoNum type="arabicPeriod"/>
            </a:pPr>
            <a:r>
              <a:rPr lang="en"/>
              <a:t>When was Nickel discovered?</a:t>
            </a:r>
          </a:p>
          <a:p>
            <a:pPr lvl="0" rtl="0">
              <a:spcBef>
                <a:spcPts val="0"/>
              </a:spcBef>
              <a:buNone/>
            </a:pPr>
            <a:r>
              <a:rPr lang="en"/>
              <a:t>	1751</a:t>
            </a:r>
          </a:p>
          <a:p>
            <a:pPr lvl="0" rtl="0">
              <a:spcBef>
                <a:spcPts val="0"/>
              </a:spcBef>
              <a:buNone/>
            </a:pPr>
            <a:r>
              <a:rPr lang="en"/>
              <a:t>2. Is Nickel harmful to human health?</a:t>
            </a:r>
          </a:p>
          <a:p>
            <a:pPr lvl="0">
              <a:spcBef>
                <a:spcPts val="0"/>
              </a:spcBef>
              <a:buNone/>
            </a:pPr>
            <a:r>
              <a:rPr lang="en" sz="1050">
                <a:solidFill>
                  <a:srgbClr val="58595B"/>
                </a:solidFill>
                <a:highlight>
                  <a:srgbClr val="FFFFFF"/>
                </a:highlight>
                <a:latin typeface="Arial"/>
                <a:ea typeface="Arial"/>
                <a:cs typeface="Arial"/>
                <a:sym typeface="Arial"/>
              </a:rPr>
              <a:t>Nickel is one of many carcinogenic metals known to be an environmental and occupational pollutant. The New York University School of Medicine warns that chronic exposure has been connected with increased risk of lung cancer, cardiovascular disease, neurological deficits, developmental deficits in childhood, and high blood pressure.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endParaRPr/>
          </a:p>
        </p:txBody>
      </p:sp>
      <p:sp>
        <p:nvSpPr>
          <p:cNvPr id="174" name="Shape 174"/>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a:solidFill>
                  <a:srgbClr val="000000"/>
                </a:solidFill>
              </a:rPr>
              <a:t>3. Why is Nickel toxic?</a:t>
            </a:r>
          </a:p>
          <a:p>
            <a:pPr lvl="0">
              <a:spcBef>
                <a:spcPts val="0"/>
              </a:spcBef>
              <a:buNone/>
            </a:pPr>
            <a:r>
              <a:rPr lang="en" sz="1200" u="sng">
                <a:solidFill>
                  <a:srgbClr val="000000"/>
                </a:solidFill>
                <a:highlight>
                  <a:srgbClr val="FFFFFF"/>
                </a:highlight>
                <a:latin typeface="Arial"/>
                <a:ea typeface="Arial"/>
                <a:cs typeface="Arial"/>
                <a:sym typeface="Arial"/>
                <a:hlinkClick r:id="rId3"/>
              </a:rPr>
              <a:t>Having toxic metals in your body</a:t>
            </a:r>
            <a:r>
              <a:rPr lang="en" sz="1200">
                <a:solidFill>
                  <a:srgbClr val="000000"/>
                </a:solidFill>
                <a:highlight>
                  <a:srgbClr val="FFFFFF"/>
                </a:highlight>
                <a:latin typeface="Arial"/>
                <a:ea typeface="Arial"/>
                <a:cs typeface="Arial"/>
                <a:sym typeface="Arial"/>
              </a:rPr>
              <a:t> is like having sugar in your gas tank. It’s simply not built to process the material and severe mechanical problems are going to result.</a:t>
            </a:r>
          </a:p>
          <a:p>
            <a:pPr lvl="0">
              <a:spcBef>
                <a:spcPts val="0"/>
              </a:spcBef>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88350" y="356850"/>
            <a:ext cx="8222100" cy="767700"/>
          </a:xfrm>
          <a:prstGeom prst="rect">
            <a:avLst/>
          </a:prstGeom>
        </p:spPr>
        <p:txBody>
          <a:bodyPr wrap="square" lIns="91425" tIns="91425" rIns="91425" bIns="91425" anchor="b" anchorCtr="0">
            <a:noAutofit/>
          </a:bodyPr>
          <a:lstStyle/>
          <a:p>
            <a:pPr lvl="0">
              <a:spcBef>
                <a:spcPts val="0"/>
              </a:spcBef>
              <a:buNone/>
            </a:pPr>
            <a:r>
              <a:rPr lang="en-US" dirty="0" smtClean="0"/>
              <a:t>Works Cited</a:t>
            </a:r>
            <a:endParaRPr dirty="0"/>
          </a:p>
        </p:txBody>
      </p:sp>
      <p:sp>
        <p:nvSpPr>
          <p:cNvPr id="180" name="Shape 180"/>
          <p:cNvSpPr txBox="1">
            <a:spLocks noGrp="1"/>
          </p:cNvSpPr>
          <p:nvPr>
            <p:ph type="body" idx="1"/>
          </p:nvPr>
        </p:nvSpPr>
        <p:spPr>
          <a:xfrm>
            <a:off x="460950" y="1216650"/>
            <a:ext cx="8222100" cy="2710200"/>
          </a:xfrm>
          <a:prstGeom prst="rect">
            <a:avLst/>
          </a:prstGeom>
        </p:spPr>
        <p:txBody>
          <a:bodyPr wrap="square" lIns="91425" tIns="91425" rIns="91425" bIns="91425" anchor="t" anchorCtr="0">
            <a:noAutofit/>
          </a:bodyPr>
          <a:lstStyle/>
          <a:p>
            <a:pPr marL="1346200" marR="4775200" lvl="1" indent="-304800" rtl="0">
              <a:spcBef>
                <a:spcPts val="3800"/>
              </a:spcBef>
              <a:spcAft>
                <a:spcPts val="3200"/>
              </a:spcAft>
              <a:buClr>
                <a:srgbClr val="000000"/>
              </a:buClr>
              <a:buSzPct val="100000"/>
              <a:buFont typeface="Wingdings"/>
              <a:buChar char="§"/>
            </a:pPr>
            <a:r>
              <a:rPr lang="en" sz="1200" u="sng">
                <a:solidFill>
                  <a:srgbClr val="000000"/>
                </a:solidFill>
                <a:latin typeface="Verdana"/>
                <a:ea typeface="Verdana"/>
                <a:cs typeface="Verdana"/>
                <a:sym typeface="Verdana"/>
                <a:hlinkClick r:id="rId3"/>
              </a:rPr>
              <a:t>http://education.jlab.org/</a:t>
            </a:r>
          </a:p>
          <a:p>
            <a:pPr marL="1346200" marR="4775200" lvl="1" indent="-304800" rtl="0">
              <a:spcBef>
                <a:spcPts val="3800"/>
              </a:spcBef>
              <a:spcAft>
                <a:spcPts val="3200"/>
              </a:spcAft>
              <a:buClr>
                <a:srgbClr val="000000"/>
              </a:buClr>
              <a:buSzPct val="100000"/>
              <a:buFont typeface="Wingdings"/>
              <a:buChar char="§"/>
            </a:pPr>
            <a:r>
              <a:rPr lang="en" sz="1200" u="sng">
                <a:solidFill>
                  <a:srgbClr val="000000"/>
                </a:solidFill>
                <a:latin typeface="Verdana"/>
                <a:ea typeface="Verdana"/>
                <a:cs typeface="Verdana"/>
                <a:sym typeface="Verdana"/>
                <a:hlinkClick r:id="rId4"/>
              </a:rPr>
              <a:t>http://www.chemicalelements.com</a:t>
            </a:r>
          </a:p>
          <a:p>
            <a:pPr marL="1346200" marR="4775200" lvl="1" indent="-304800" rtl="0">
              <a:spcBef>
                <a:spcPts val="3800"/>
              </a:spcBef>
              <a:spcAft>
                <a:spcPts val="3200"/>
              </a:spcAft>
              <a:buClr>
                <a:srgbClr val="000000"/>
              </a:buClr>
              <a:buSzPct val="100000"/>
              <a:buFont typeface="Wingdings"/>
              <a:buChar char="§"/>
            </a:pPr>
            <a:r>
              <a:rPr lang="en" sz="1200" u="sng">
                <a:solidFill>
                  <a:srgbClr val="000000"/>
                </a:solidFill>
                <a:latin typeface="Verdana"/>
                <a:ea typeface="Verdana"/>
                <a:cs typeface="Verdana"/>
                <a:sym typeface="Verdana"/>
                <a:hlinkClick r:id="rId5"/>
              </a:rPr>
              <a:t>http://www.chemicool.com</a:t>
            </a:r>
          </a:p>
          <a:p>
            <a:pPr marL="1346200" marR="4775200" lvl="1" indent="-304800" rtl="0">
              <a:spcBef>
                <a:spcPts val="3800"/>
              </a:spcBef>
              <a:spcAft>
                <a:spcPts val="3200"/>
              </a:spcAft>
              <a:buClr>
                <a:srgbClr val="000000"/>
              </a:buClr>
              <a:buSzPct val="100000"/>
              <a:buFont typeface="Wingdings"/>
              <a:buChar char="§"/>
            </a:pPr>
            <a:r>
              <a:rPr lang="en" sz="1200" u="sng">
                <a:solidFill>
                  <a:srgbClr val="000000"/>
                </a:solidFill>
                <a:latin typeface="Verdana"/>
                <a:ea typeface="Verdana"/>
                <a:cs typeface="Verdana"/>
                <a:sym typeface="Verdana"/>
                <a:hlinkClick r:id="rId6"/>
              </a:rPr>
              <a:t>http://www.webelements.com</a:t>
            </a:r>
          </a:p>
          <a:p>
            <a:pPr marL="1346200" marR="4775200" lvl="1" indent="-304800" rtl="0">
              <a:spcBef>
                <a:spcPts val="3800"/>
              </a:spcBef>
              <a:spcAft>
                <a:spcPts val="3200"/>
              </a:spcAft>
              <a:buClr>
                <a:srgbClr val="000000"/>
              </a:buClr>
              <a:buSzPct val="100000"/>
              <a:buFont typeface="Wingdings"/>
              <a:buChar char="§"/>
            </a:pPr>
            <a:r>
              <a:rPr lang="en" sz="1200" u="sng">
                <a:solidFill>
                  <a:srgbClr val="000000"/>
                </a:solidFill>
                <a:latin typeface="Verdana"/>
                <a:ea typeface="Verdana"/>
                <a:cs typeface="Verdana"/>
                <a:sym typeface="Verdana"/>
                <a:hlinkClick r:id="rId7"/>
              </a:rPr>
              <a:t>http://www.chem4kids.com/files/elem_intro.html</a:t>
            </a:r>
            <a:r>
              <a:rPr lang="en" sz="1200">
                <a:solidFill>
                  <a:srgbClr val="000000"/>
                </a:solidFill>
                <a:latin typeface="Verdana"/>
                <a:ea typeface="Verdana"/>
                <a:cs typeface="Verdana"/>
                <a:sym typeface="Verdana"/>
              </a:rPr>
              <a:t> (this site focuses on the first 18 elements</a:t>
            </a:r>
          </a:p>
          <a:p>
            <a:pPr marL="698500" marR="2387600" lvl="0" indent="-304800" rtl="0">
              <a:spcBef>
                <a:spcPts val="1900"/>
              </a:spcBef>
              <a:buClr>
                <a:srgbClr val="000000"/>
              </a:buClr>
              <a:buSzPct val="100000"/>
              <a:buFont typeface="Verdana"/>
              <a:buAutoNum type="arabicPeriod"/>
            </a:pPr>
            <a:r>
              <a:rPr lang="en" sz="1200">
                <a:solidFill>
                  <a:srgbClr val="000000"/>
                </a:solidFill>
                <a:latin typeface="Verdana"/>
                <a:ea typeface="Verdana"/>
                <a:cs typeface="Verdana"/>
                <a:sym typeface="Verdana"/>
              </a:rPr>
              <a:t>Answer </a:t>
            </a:r>
            <a:r>
              <a:rPr lang="en" sz="1200" u="sng">
                <a:solidFill>
                  <a:srgbClr val="000000"/>
                </a:solidFill>
                <a:latin typeface="Verdana"/>
                <a:ea typeface="Verdana"/>
                <a:cs typeface="Verdana"/>
                <a:sym typeface="Verdana"/>
                <a:hlinkClick r:id="rId8"/>
              </a:rPr>
              <a:t>reflection questions</a:t>
            </a:r>
            <a:r>
              <a:rPr lang="en" sz="1200">
                <a:solidFill>
                  <a:srgbClr val="000000"/>
                </a:solidFill>
                <a:latin typeface="Verdana"/>
                <a:ea typeface="Verdana"/>
                <a:cs typeface="Verdana"/>
                <a:sym typeface="Verdana"/>
              </a:rPr>
              <a:t> in your oblog or notebook.</a:t>
            </a:r>
          </a:p>
          <a:p>
            <a:pPr lvl="0">
              <a:spcBef>
                <a:spcPts val="0"/>
              </a:spcBef>
              <a:buNone/>
            </a:pPr>
            <a:endParaRPr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Composition of the Earth</a:t>
            </a:r>
          </a:p>
        </p:txBody>
      </p:sp>
      <p:sp>
        <p:nvSpPr>
          <p:cNvPr id="74" name="Shape 74"/>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dirty="0"/>
              <a:t>Matter and change</a:t>
            </a:r>
          </a:p>
          <a:p>
            <a:pPr lvl="0">
              <a:spcBef>
                <a:spcPts val="0"/>
              </a:spcBef>
              <a:buNone/>
            </a:pPr>
            <a:r>
              <a:rPr lang="en" dirty="0"/>
              <a:t>Minerals</a:t>
            </a:r>
          </a:p>
          <a:p>
            <a:pPr lvl="0">
              <a:spcBef>
                <a:spcPts val="0"/>
              </a:spcBef>
              <a:buNone/>
            </a:pPr>
            <a:r>
              <a:rPr lang="en" dirty="0"/>
              <a:t>Igneous Rocks</a:t>
            </a:r>
          </a:p>
          <a:p>
            <a:pPr lvl="0">
              <a:spcBef>
                <a:spcPts val="0"/>
              </a:spcBef>
              <a:buNone/>
            </a:pPr>
            <a:r>
              <a:rPr lang="en" dirty="0"/>
              <a:t>Sedimentary and Metamorphic Rocks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What is Matter?</a:t>
            </a:r>
          </a:p>
        </p:txBody>
      </p:sp>
      <p:sp>
        <p:nvSpPr>
          <p:cNvPr id="186" name="Shape 186"/>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a:solidFill>
                  <a:srgbClr val="000000"/>
                </a:solidFill>
              </a:rPr>
              <a:t>Matter is anything that has volume and mass. All matter is made up of substances called elements.</a:t>
            </a:r>
          </a:p>
          <a:p>
            <a:pPr lvl="0">
              <a:spcBef>
                <a:spcPts val="0"/>
              </a:spcBef>
              <a:buNone/>
            </a:pPr>
            <a:r>
              <a:rPr lang="en">
                <a:solidFill>
                  <a:srgbClr val="000000"/>
                </a:solidFill>
              </a:rPr>
              <a:t>Matter can exist as elements, compounds, or mixtures.</a:t>
            </a:r>
          </a:p>
          <a:p>
            <a:pPr lvl="0">
              <a:spcBef>
                <a:spcPts val="0"/>
              </a:spcBef>
              <a:buNone/>
            </a:pPr>
            <a:r>
              <a:rPr lang="en">
                <a:solidFill>
                  <a:srgbClr val="000000"/>
                </a:solidFill>
              </a:rPr>
              <a:t>An element is a substance that cannot be broken down by physical or chemical means.</a:t>
            </a:r>
          </a:p>
          <a:p>
            <a:pPr lvl="0">
              <a:spcBef>
                <a:spcPts val="0"/>
              </a:spcBef>
              <a:buNone/>
            </a:pPr>
            <a:r>
              <a:rPr lang="en">
                <a:solidFill>
                  <a:srgbClr val="000000"/>
                </a:solidFill>
              </a:rPr>
              <a:t>E.g.-gold is still gold, whether it’s a gold brick, coins, or statue.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What is volume?</a:t>
            </a:r>
          </a:p>
        </p:txBody>
      </p:sp>
      <p:sp>
        <p:nvSpPr>
          <p:cNvPr id="192" name="Shape 192"/>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a:solidFill>
                  <a:srgbClr val="000000"/>
                </a:solidFill>
                <a:highlight>
                  <a:srgbClr val="FFFFFF"/>
                </a:highlight>
                <a:latin typeface="Arial"/>
                <a:ea typeface="Arial"/>
                <a:cs typeface="Arial"/>
                <a:sym typeface="Arial"/>
              </a:rPr>
              <a:t>Volume is a measure of how much space an object takes up. For example two shoe boxes together have twice the volume of a single box, because they take up twice the amount of space.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Density</a:t>
            </a:r>
          </a:p>
        </p:txBody>
      </p:sp>
      <p:sp>
        <p:nvSpPr>
          <p:cNvPr id="198" name="Shape 198"/>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b="1">
                <a:solidFill>
                  <a:srgbClr val="000000"/>
                </a:solidFill>
                <a:highlight>
                  <a:srgbClr val="FFFFFF"/>
                </a:highlight>
              </a:rPr>
              <a:t>Density</a:t>
            </a:r>
            <a:r>
              <a:rPr lang="en">
                <a:solidFill>
                  <a:srgbClr val="000000"/>
                </a:solidFill>
                <a:highlight>
                  <a:srgbClr val="FFFFFF"/>
                </a:highlight>
              </a:rPr>
              <a:t> is a measure of mass per unit of volume.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What is mass?</a:t>
            </a:r>
          </a:p>
        </p:txBody>
      </p:sp>
      <p:sp>
        <p:nvSpPr>
          <p:cNvPr id="204" name="Shape 204"/>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b="1">
                <a:solidFill>
                  <a:srgbClr val="222222"/>
                </a:solidFill>
                <a:highlight>
                  <a:srgbClr val="FFFFFF"/>
                </a:highlight>
              </a:rPr>
              <a:t>Mass</a:t>
            </a:r>
            <a:r>
              <a:rPr lang="en">
                <a:solidFill>
                  <a:srgbClr val="222222"/>
                </a:solidFill>
                <a:highlight>
                  <a:srgbClr val="FFFFFF"/>
                </a:highlight>
              </a:rPr>
              <a:t> (symbolized m) is a dimensionless quantity representing the amount of matter in a particle or object. The standard unit of </a:t>
            </a:r>
            <a:r>
              <a:rPr lang="en" b="1">
                <a:solidFill>
                  <a:srgbClr val="222222"/>
                </a:solidFill>
                <a:highlight>
                  <a:srgbClr val="FFFFFF"/>
                </a:highlight>
              </a:rPr>
              <a:t>mass</a:t>
            </a:r>
            <a:r>
              <a:rPr lang="en">
                <a:solidFill>
                  <a:srgbClr val="222222"/>
                </a:solidFill>
                <a:highlight>
                  <a:srgbClr val="FFFFFF"/>
                </a:highlight>
              </a:rPr>
              <a:t> in the International System (SI) is the kilogram (kg). ... The </a:t>
            </a:r>
            <a:r>
              <a:rPr lang="en" b="1">
                <a:solidFill>
                  <a:srgbClr val="222222"/>
                </a:solidFill>
                <a:highlight>
                  <a:srgbClr val="FFFFFF"/>
                </a:highlight>
              </a:rPr>
              <a:t>mass</a:t>
            </a:r>
            <a:r>
              <a:rPr lang="en">
                <a:solidFill>
                  <a:srgbClr val="222222"/>
                </a:solidFill>
                <a:highlight>
                  <a:srgbClr val="FFFFFF"/>
                </a:highlight>
              </a:rPr>
              <a:t> of an object can be calculated if the force and the acceleration are known.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How do you calculate the mass?</a:t>
            </a:r>
          </a:p>
        </p:txBody>
      </p:sp>
      <p:sp>
        <p:nvSpPr>
          <p:cNvPr id="210" name="Shape 210"/>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a:solidFill>
                  <a:srgbClr val="222222"/>
                </a:solidFill>
                <a:highlight>
                  <a:srgbClr val="FFFFFF"/>
                </a:highlight>
              </a:rPr>
              <a:t>Multiply the volume and density together. Multiply your two numbers together, and you'll know the </a:t>
            </a:r>
            <a:r>
              <a:rPr lang="en" b="1">
                <a:solidFill>
                  <a:srgbClr val="222222"/>
                </a:solidFill>
                <a:highlight>
                  <a:srgbClr val="FFFFFF"/>
                </a:highlight>
              </a:rPr>
              <a:t>mass</a:t>
            </a:r>
            <a:r>
              <a:rPr lang="en">
                <a:solidFill>
                  <a:srgbClr val="222222"/>
                </a:solidFill>
                <a:highlight>
                  <a:srgbClr val="FFFFFF"/>
                </a:highlight>
              </a:rPr>
              <a:t> of your object.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endParaRPr/>
          </a:p>
        </p:txBody>
      </p:sp>
      <p:sp>
        <p:nvSpPr>
          <p:cNvPr id="216" name="Shape 216"/>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endParaRPr/>
          </a:p>
        </p:txBody>
      </p:sp>
      <p:pic>
        <p:nvPicPr>
          <p:cNvPr id="217" name="Shape 217"/>
          <p:cNvPicPr preferRelativeResize="0"/>
          <p:nvPr/>
        </p:nvPicPr>
        <p:blipFill>
          <a:blip r:embed="rId3">
            <a:alphaModFix/>
          </a:blip>
          <a:stretch>
            <a:fillRect/>
          </a:stretch>
        </p:blipFill>
        <p:spPr>
          <a:xfrm>
            <a:off x="273850" y="177900"/>
            <a:ext cx="8536774" cy="4451375"/>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Let’s do an example together</a:t>
            </a:r>
          </a:p>
        </p:txBody>
      </p:sp>
      <p:sp>
        <p:nvSpPr>
          <p:cNvPr id="223" name="Shape 223"/>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a:solidFill>
                  <a:srgbClr val="000000"/>
                </a:solidFill>
                <a:highlight>
                  <a:srgbClr val="FFFFFF"/>
                </a:highlight>
                <a:latin typeface="Arial"/>
                <a:ea typeface="Arial"/>
                <a:cs typeface="Arial"/>
                <a:sym typeface="Arial"/>
              </a:rPr>
              <a:t>A piece of aluminum has a volume of 6.0 cm3 and a density of 2.70 g/cm3. What is its mass?</a:t>
            </a:r>
          </a:p>
          <a:p>
            <a:pPr lvl="0">
              <a:spcBef>
                <a:spcPts val="0"/>
              </a:spcBef>
              <a:buNone/>
            </a:pPr>
            <a:r>
              <a:rPr lang="en">
                <a:solidFill>
                  <a:srgbClr val="000000"/>
                </a:solidFill>
                <a:highlight>
                  <a:srgbClr val="FFFFFF"/>
                </a:highlight>
                <a:latin typeface="Arial"/>
                <a:ea typeface="Arial"/>
                <a:cs typeface="Arial"/>
                <a:sym typeface="Arial"/>
              </a:rPr>
              <a:t>Mass=6.0cm^3×2.70 g/1cm^3=16.2 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Now you try!</a:t>
            </a:r>
          </a:p>
        </p:txBody>
      </p:sp>
      <p:sp>
        <p:nvSpPr>
          <p:cNvPr id="229" name="Shape 229"/>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a:solidFill>
                  <a:srgbClr val="333333"/>
                </a:solidFill>
                <a:highlight>
                  <a:srgbClr val="FFFFFF"/>
                </a:highlight>
                <a:latin typeface="Arial"/>
                <a:ea typeface="Arial"/>
                <a:cs typeface="Arial"/>
                <a:sym typeface="Arial"/>
              </a:rPr>
              <a:t>Calculate the mass of 30.0 mL of methanol, if the density of methanol is 0.790 g/mL.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endParaRPr/>
          </a:p>
        </p:txBody>
      </p:sp>
      <p:sp>
        <p:nvSpPr>
          <p:cNvPr id="235" name="Shape 235"/>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a:solidFill>
                  <a:srgbClr val="333333"/>
                </a:solidFill>
                <a:highlight>
                  <a:srgbClr val="FFFFFF"/>
                </a:highlight>
                <a:latin typeface="Arial"/>
                <a:ea typeface="Arial"/>
                <a:cs typeface="Arial"/>
                <a:sym typeface="Arial"/>
              </a:rPr>
              <a:t>Mass=30.0mL×0.790 g/1mL=23.7 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endParaRPr/>
          </a:p>
        </p:txBody>
      </p:sp>
      <p:sp>
        <p:nvSpPr>
          <p:cNvPr id="241" name="Shape 241"/>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endParaRPr/>
          </a:p>
        </p:txBody>
      </p:sp>
      <p:pic>
        <p:nvPicPr>
          <p:cNvPr id="242" name="Shape 242"/>
          <p:cNvPicPr preferRelativeResize="0"/>
          <p:nvPr/>
        </p:nvPicPr>
        <p:blipFill>
          <a:blip r:embed="rId3">
            <a:alphaModFix/>
          </a:blip>
          <a:stretch>
            <a:fillRect/>
          </a:stretch>
        </p:blipFill>
        <p:spPr>
          <a:xfrm>
            <a:off x="285274" y="246375"/>
            <a:ext cx="8269725" cy="442775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dirty="0" smtClean="0"/>
              <a:t>This unit will be called:  Matter and Change</a:t>
            </a:r>
            <a:endParaRPr lang="en" dirty="0"/>
          </a:p>
        </p:txBody>
      </p:sp>
      <p:sp>
        <p:nvSpPr>
          <p:cNvPr id="80" name="Shape 80"/>
          <p:cNvSpPr txBox="1">
            <a:spLocks noGrp="1"/>
          </p:cNvSpPr>
          <p:nvPr>
            <p:ph type="body" idx="1"/>
          </p:nvPr>
        </p:nvSpPr>
        <p:spPr>
          <a:xfrm>
            <a:off x="471900" y="2121775"/>
            <a:ext cx="8222100" cy="2710200"/>
          </a:xfrm>
          <a:prstGeom prst="rect">
            <a:avLst/>
          </a:prstGeom>
        </p:spPr>
        <p:txBody>
          <a:bodyPr wrap="square" lIns="91425" tIns="91425" rIns="91425" bIns="91425" anchor="t" anchorCtr="0">
            <a:noAutofit/>
          </a:bodyPr>
          <a:lstStyle/>
          <a:p>
            <a:pPr lvl="0">
              <a:buNone/>
            </a:pPr>
            <a:r>
              <a:rPr lang="en" dirty="0"/>
              <a:t>What is Earth made up of?</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Newton’s Second Law</a:t>
            </a:r>
          </a:p>
        </p:txBody>
      </p:sp>
      <p:sp>
        <p:nvSpPr>
          <p:cNvPr id="248" name="Shape 248"/>
          <p:cNvSpPr txBox="1">
            <a:spLocks noGrp="1"/>
          </p:cNvSpPr>
          <p:nvPr>
            <p:ph type="body" idx="1"/>
          </p:nvPr>
        </p:nvSpPr>
        <p:spPr>
          <a:xfrm>
            <a:off x="360625" y="1844900"/>
            <a:ext cx="8222100" cy="2710200"/>
          </a:xfrm>
          <a:prstGeom prst="rect">
            <a:avLst/>
          </a:prstGeom>
        </p:spPr>
        <p:txBody>
          <a:bodyPr wrap="square" lIns="91425" tIns="91425" rIns="91425" bIns="91425" anchor="t" anchorCtr="0">
            <a:noAutofit/>
          </a:bodyPr>
          <a:lstStyle/>
          <a:p>
            <a:pPr lvl="0">
              <a:spcBef>
                <a:spcPts val="0"/>
              </a:spcBef>
              <a:buNone/>
            </a:pPr>
            <a:r>
              <a:rPr lang="en">
                <a:solidFill>
                  <a:srgbClr val="000000"/>
                </a:solidFill>
                <a:latin typeface="Arial"/>
                <a:ea typeface="Arial"/>
                <a:cs typeface="Arial"/>
                <a:sym typeface="Arial"/>
              </a:rPr>
              <a:t>The net force on an object is equal to the mass of the object multiplied by the acceleration of the object.</a:t>
            </a:r>
          </a:p>
          <a:p>
            <a:pPr lvl="0">
              <a:spcBef>
                <a:spcPts val="0"/>
              </a:spcBef>
              <a:buNone/>
            </a:pPr>
            <a:endParaRPr b="1">
              <a:solidFill>
                <a:srgbClr val="000000"/>
              </a:solidFill>
              <a:highlight>
                <a:srgbClr val="00FFFF"/>
              </a:highlight>
              <a:latin typeface="Arial"/>
              <a:ea typeface="Arial"/>
              <a:cs typeface="Arial"/>
              <a:sym typeface="Arial"/>
            </a:endParaRPr>
          </a:p>
          <a:p>
            <a:pPr lvl="0">
              <a:spcBef>
                <a:spcPts val="0"/>
              </a:spcBef>
              <a:buNone/>
            </a:pPr>
            <a:r>
              <a:rPr lang="en" b="1" u="sng">
                <a:solidFill>
                  <a:schemeClr val="hlink"/>
                </a:solidFill>
                <a:latin typeface="Arial"/>
                <a:ea typeface="Arial"/>
                <a:cs typeface="Arial"/>
                <a:sym typeface="Arial"/>
                <a:hlinkClick r:id="rId3"/>
              </a:rPr>
              <a:t>https://www.youtube.com/watch?v=qu_P4lbmV_I</a:t>
            </a:r>
          </a:p>
          <a:p>
            <a:pPr lvl="0">
              <a:spcBef>
                <a:spcPts val="0"/>
              </a:spcBef>
              <a:buNone/>
            </a:pPr>
            <a:endParaRPr b="1">
              <a:solidFill>
                <a:srgbClr val="000000"/>
              </a:solidFill>
              <a:latin typeface="Arial"/>
              <a:ea typeface="Arial"/>
              <a:cs typeface="Arial"/>
              <a:sym typeface="Arial"/>
            </a:endParaRPr>
          </a:p>
          <a:p>
            <a:pPr lvl="0">
              <a:spcBef>
                <a:spcPts val="0"/>
              </a:spcBef>
              <a:buNone/>
            </a:pPr>
            <a:endParaRPr b="1">
              <a:solidFill>
                <a:srgbClr val="000000"/>
              </a:solidFill>
              <a:highlight>
                <a:srgbClr val="00FFFF"/>
              </a:highlight>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Mass Number</a:t>
            </a:r>
          </a:p>
        </p:txBody>
      </p:sp>
      <p:sp>
        <p:nvSpPr>
          <p:cNvPr id="254" name="Shape 254"/>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dirty="0">
                <a:solidFill>
                  <a:srgbClr val="000000"/>
                </a:solidFill>
              </a:rPr>
              <a:t>The sum of protons and neutrons is the mass number. Because electrons have little mass, they are not included in determining the mass number.</a:t>
            </a:r>
          </a:p>
          <a:p>
            <a:pPr lvl="0">
              <a:spcBef>
                <a:spcPts val="0"/>
              </a:spcBef>
              <a:buNone/>
            </a:pPr>
            <a:r>
              <a:rPr lang="en" dirty="0">
                <a:solidFill>
                  <a:srgbClr val="000000"/>
                </a:solidFill>
              </a:rPr>
              <a:t>The atomic mass of an element is the average of the mass numbers of the isotopes of an element</a:t>
            </a:r>
            <a:r>
              <a:rPr lang="en" dirty="0" smtClean="0">
                <a:solidFill>
                  <a:srgbClr val="000000"/>
                </a:solidFill>
              </a:rPr>
              <a:t>.</a:t>
            </a:r>
          </a:p>
          <a:p>
            <a:pPr lvl="0">
              <a:spcBef>
                <a:spcPts val="0"/>
              </a:spcBef>
              <a:buNone/>
            </a:pPr>
            <a:r>
              <a:rPr lang="en" dirty="0" smtClean="0">
                <a:solidFill>
                  <a:srgbClr val="000000"/>
                </a:solidFill>
              </a:rPr>
              <a:t>Also known as atomic weight!</a:t>
            </a:r>
            <a:endParaRPr lang="en" dirty="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Isotopes</a:t>
            </a:r>
          </a:p>
        </p:txBody>
      </p:sp>
      <p:sp>
        <p:nvSpPr>
          <p:cNvPr id="260" name="Shape 260"/>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dirty="0"/>
              <a:t>Atoms of the same element that have the same number of protons but a different number </a:t>
            </a:r>
            <a:r>
              <a:rPr lang="en" dirty="0" smtClean="0"/>
              <a:t>of neutrons </a:t>
            </a:r>
            <a:r>
              <a:rPr lang="en" dirty="0"/>
              <a:t>are called isotopes.</a:t>
            </a:r>
          </a:p>
          <a:p>
            <a:pPr lvl="0">
              <a:spcBef>
                <a:spcPts val="0"/>
              </a:spcBef>
              <a:buNone/>
            </a:pPr>
            <a:r>
              <a:rPr lang="en" dirty="0"/>
              <a:t>Ex- The element Chlorine has two isotopes: Cl-35 and Cl-37</a:t>
            </a:r>
          </a:p>
          <a:p>
            <a:pPr lvl="0">
              <a:spcBef>
                <a:spcPts val="0"/>
              </a:spcBef>
              <a:buNone/>
            </a:pPr>
            <a:endParaRP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Energy Levels</a:t>
            </a:r>
          </a:p>
        </p:txBody>
      </p:sp>
      <p:sp>
        <p:nvSpPr>
          <p:cNvPr id="266" name="Shape 266"/>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a:t>Electrons occupy areas called energy levels. Each energy level can hold only a limited number of electrons.</a:t>
            </a:r>
          </a:p>
          <a:p>
            <a:pPr lvl="0">
              <a:spcBef>
                <a:spcPts val="0"/>
              </a:spcBef>
              <a:buNone/>
            </a:pPr>
            <a:r>
              <a:rPr lang="en"/>
              <a:t>Innermost level- can hold only two electrons</a:t>
            </a:r>
          </a:p>
          <a:p>
            <a:pPr lvl="0">
              <a:spcBef>
                <a:spcPts val="0"/>
              </a:spcBef>
              <a:buNone/>
            </a:pPr>
            <a:r>
              <a:rPr lang="en"/>
              <a:t>Second energy level- can hold up to eight electrons</a:t>
            </a:r>
          </a:p>
          <a:p>
            <a:pPr lvl="0">
              <a:spcBef>
                <a:spcPts val="0"/>
              </a:spcBef>
              <a:buNone/>
            </a:pPr>
            <a:r>
              <a:rPr lang="en"/>
              <a:t>Third energy level- can hold up to 18 electrons</a:t>
            </a:r>
          </a:p>
          <a:p>
            <a:pPr lvl="0">
              <a:spcBef>
                <a:spcPts val="0"/>
              </a:spcBef>
              <a:buNone/>
            </a:pPr>
            <a:r>
              <a:rPr lang="en"/>
              <a:t>Fourth energy level- csn hold up to 32 electrons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endParaRPr/>
          </a:p>
        </p:txBody>
      </p:sp>
      <p:sp>
        <p:nvSpPr>
          <p:cNvPr id="272" name="Shape 272"/>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endParaRPr/>
          </a:p>
        </p:txBody>
      </p:sp>
      <p:pic>
        <p:nvPicPr>
          <p:cNvPr id="273" name="Shape 273"/>
          <p:cNvPicPr preferRelativeResize="0"/>
          <p:nvPr/>
        </p:nvPicPr>
        <p:blipFill>
          <a:blip r:embed="rId3">
            <a:alphaModFix/>
          </a:blip>
          <a:stretch>
            <a:fillRect/>
          </a:stretch>
        </p:blipFill>
        <p:spPr>
          <a:xfrm>
            <a:off x="471900" y="242825"/>
            <a:ext cx="6545350" cy="4554600"/>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endParaRPr/>
          </a:p>
        </p:txBody>
      </p:sp>
      <p:sp>
        <p:nvSpPr>
          <p:cNvPr id="279" name="Shape 279"/>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endParaRPr/>
          </a:p>
        </p:txBody>
      </p:sp>
      <p:pic>
        <p:nvPicPr>
          <p:cNvPr id="280" name="Shape 280"/>
          <p:cNvPicPr preferRelativeResize="0"/>
          <p:nvPr/>
        </p:nvPicPr>
        <p:blipFill>
          <a:blip r:embed="rId3">
            <a:alphaModFix/>
          </a:blip>
          <a:stretch>
            <a:fillRect/>
          </a:stretch>
        </p:blipFill>
        <p:spPr>
          <a:xfrm>
            <a:off x="471900" y="302500"/>
            <a:ext cx="5519025" cy="4174250"/>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endParaRPr/>
          </a:p>
        </p:txBody>
      </p:sp>
      <p:sp>
        <p:nvSpPr>
          <p:cNvPr id="286" name="Shape 286"/>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endParaRPr/>
          </a:p>
        </p:txBody>
      </p:sp>
      <p:pic>
        <p:nvPicPr>
          <p:cNvPr id="287" name="Shape 287"/>
          <p:cNvPicPr preferRelativeResize="0"/>
          <p:nvPr/>
        </p:nvPicPr>
        <p:blipFill>
          <a:blip r:embed="rId3">
            <a:alphaModFix/>
          </a:blip>
          <a:stretch>
            <a:fillRect/>
          </a:stretch>
        </p:blipFill>
        <p:spPr>
          <a:xfrm>
            <a:off x="592050" y="1655275"/>
            <a:ext cx="5143500" cy="2974000"/>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Valence Electrons</a:t>
            </a:r>
          </a:p>
        </p:txBody>
      </p:sp>
      <p:sp>
        <p:nvSpPr>
          <p:cNvPr id="293" name="Shape 293"/>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a:solidFill>
                  <a:srgbClr val="000000"/>
                </a:solidFill>
              </a:rPr>
              <a:t>The electrons in the outermost energy level are called the valence electrons and these electrons determine the chemical behavior of the different elements.</a:t>
            </a:r>
          </a:p>
          <a:p>
            <a:pPr lvl="0">
              <a:spcBef>
                <a:spcPts val="0"/>
              </a:spcBef>
              <a:buNone/>
            </a:pPr>
            <a:r>
              <a:rPr lang="en">
                <a:solidFill>
                  <a:srgbClr val="000000"/>
                </a:solidFill>
              </a:rPr>
              <a:t>Video about electrons:</a:t>
            </a:r>
          </a:p>
          <a:p>
            <a:pPr lvl="0">
              <a:spcBef>
                <a:spcPts val="0"/>
              </a:spcBef>
              <a:buNone/>
            </a:pPr>
            <a:r>
              <a:rPr lang="en" u="sng">
                <a:solidFill>
                  <a:schemeClr val="hlink"/>
                </a:solidFill>
                <a:hlinkClick r:id="rId3"/>
              </a:rPr>
              <a:t>https://www.youtube.com/watch?v=rcKilE9CdaA</a:t>
            </a:r>
          </a:p>
          <a:p>
            <a:pPr lvl="0">
              <a:spcBef>
                <a:spcPts val="0"/>
              </a:spcBef>
              <a:buNone/>
            </a:pPr>
            <a:endParaRPr>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Sodium and Potassium</a:t>
            </a:r>
          </a:p>
        </p:txBody>
      </p:sp>
      <p:sp>
        <p:nvSpPr>
          <p:cNvPr id="299" name="Shape 299"/>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dirty="0"/>
              <a:t>On the left side of the periodic table, Sodium and potassium both have one valence electron</a:t>
            </a:r>
          </a:p>
          <a:p>
            <a:pPr lvl="0">
              <a:spcBef>
                <a:spcPts val="0"/>
              </a:spcBef>
              <a:buNone/>
            </a:pPr>
            <a:r>
              <a:rPr lang="en" dirty="0"/>
              <a:t>So, they both exhibit similar chemical behaviors.</a:t>
            </a:r>
          </a:p>
          <a:p>
            <a:pPr lvl="0">
              <a:spcBef>
                <a:spcPts val="0"/>
              </a:spcBef>
              <a:buNone/>
            </a:pPr>
            <a:r>
              <a:rPr lang="en" dirty="0"/>
              <a:t>Sodium and Potassium both are highly reactive metals, which means they combine easily with other elements.</a:t>
            </a:r>
          </a:p>
          <a:p>
            <a:pPr lvl="0">
              <a:spcBef>
                <a:spcPts val="0"/>
              </a:spcBef>
              <a:buNone/>
            </a:pPr>
            <a:r>
              <a:rPr lang="en" dirty="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Helium and Argon</a:t>
            </a:r>
          </a:p>
        </p:txBody>
      </p:sp>
      <p:sp>
        <p:nvSpPr>
          <p:cNvPr id="305" name="Shape 305"/>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dirty="0"/>
              <a:t>On the right side of the periodic table, elements such as helium and argon have full outermost energy levels. Elements with full outermost energy levels filled are highly unreactive.</a:t>
            </a:r>
          </a:p>
          <a:p>
            <a:pPr lvl="0">
              <a:spcBef>
                <a:spcPts val="0"/>
              </a:spcBef>
              <a:buNone/>
            </a:pPr>
            <a:r>
              <a:rPr lang="en" dirty="0"/>
              <a:t>Ex- Argon has 8 electrons in the third energy level</a:t>
            </a:r>
          </a:p>
          <a:p>
            <a:pPr lvl="0">
              <a:spcBef>
                <a:spcPts val="0"/>
              </a:spcBef>
              <a:buNone/>
            </a:pP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Earth is made of Elements</a:t>
            </a:r>
          </a:p>
        </p:txBody>
      </p:sp>
      <p:sp>
        <p:nvSpPr>
          <p:cNvPr id="86" name="Shape 86"/>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i="1" dirty="0">
                <a:solidFill>
                  <a:srgbClr val="000000"/>
                </a:solidFill>
                <a:latin typeface="Arial"/>
                <a:ea typeface="Arial"/>
                <a:cs typeface="Arial"/>
                <a:sym typeface="Arial"/>
              </a:rPr>
              <a:t>32% iron, 30% oxygen, 15% silicon, 14% magnesium, 3% sulfur, 2% nickel as well as calcium, aluminum and various trace elements</a:t>
            </a:r>
            <a:r>
              <a:rPr lang="en" i="1" dirty="0" smtClean="0">
                <a:solidFill>
                  <a:srgbClr val="000000"/>
                </a:solidFill>
                <a:latin typeface="Arial"/>
                <a:ea typeface="Arial"/>
                <a:cs typeface="Arial"/>
                <a:sym typeface="Arial"/>
              </a:rPr>
              <a:t>.</a:t>
            </a:r>
          </a:p>
          <a:p>
            <a:pPr lvl="0">
              <a:spcBef>
                <a:spcPts val="0"/>
              </a:spcBef>
              <a:buNone/>
            </a:pPr>
            <a:r>
              <a:rPr lang="en" i="1" dirty="0" smtClean="0">
                <a:solidFill>
                  <a:srgbClr val="000000"/>
                </a:solidFill>
                <a:latin typeface="Arial"/>
                <a:ea typeface="Arial"/>
                <a:cs typeface="Arial"/>
                <a:sym typeface="Arial"/>
              </a:rPr>
              <a:t>Oxygen and Silicon are the most abundant elements on Earth.</a:t>
            </a:r>
            <a:endParaRPr lang="en" i="1" dirty="0">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Chemical Formula</a:t>
            </a:r>
          </a:p>
        </p:txBody>
      </p:sp>
      <p:sp>
        <p:nvSpPr>
          <p:cNvPr id="311" name="Shape 311"/>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a:solidFill>
                  <a:srgbClr val="000000"/>
                </a:solidFill>
                <a:highlight>
                  <a:srgbClr val="FFFFFF"/>
                </a:highlight>
                <a:latin typeface="Arial"/>
                <a:ea typeface="Arial"/>
                <a:cs typeface="Arial"/>
                <a:sym typeface="Arial"/>
              </a:rPr>
              <a:t>Chemical formulas shows the symbols of the elements in the compound and the ratio of the elements to one another. If a substance contains more than one atom of a particular element, this quantity is indicated in chemical formulas using a subscript number after the chemical symbol.</a:t>
            </a:r>
          </a:p>
          <a:p>
            <a:pPr lvl="0">
              <a:spcBef>
                <a:spcPts val="0"/>
              </a:spcBef>
              <a:buNone/>
            </a:pPr>
            <a:r>
              <a:rPr lang="en">
                <a:solidFill>
                  <a:srgbClr val="000000"/>
                </a:solidFill>
                <a:highlight>
                  <a:srgbClr val="FFFFFF"/>
                </a:highlight>
                <a:latin typeface="Arial"/>
                <a:ea typeface="Arial"/>
                <a:cs typeface="Arial"/>
                <a:sym typeface="Arial"/>
              </a:rPr>
              <a:t>Ex- H20</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Chemical Bond</a:t>
            </a:r>
          </a:p>
        </p:txBody>
      </p:sp>
      <p:sp>
        <p:nvSpPr>
          <p:cNvPr id="317" name="Shape 317"/>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a:solidFill>
                  <a:srgbClr val="000000"/>
                </a:solidFill>
              </a:rPr>
              <a:t>The force that holds together the elements in a compound. </a:t>
            </a:r>
          </a:p>
          <a:p>
            <a:pPr lvl="0">
              <a:spcBef>
                <a:spcPts val="0"/>
              </a:spcBef>
              <a:buNone/>
            </a:pPr>
            <a:r>
              <a:rPr lang="en">
                <a:solidFill>
                  <a:srgbClr val="000000"/>
                </a:solidFill>
              </a:rPr>
              <a:t>Types of chemical bonds:</a:t>
            </a:r>
          </a:p>
          <a:p>
            <a:pPr marL="457200" lvl="0" indent="-228600" rtl="0">
              <a:spcBef>
                <a:spcPts val="0"/>
              </a:spcBef>
              <a:buClr>
                <a:srgbClr val="000000"/>
              </a:buClr>
              <a:buChar char="-"/>
            </a:pPr>
            <a:r>
              <a:rPr lang="en">
                <a:solidFill>
                  <a:srgbClr val="000000"/>
                </a:solidFill>
              </a:rPr>
              <a:t>Covalent Bonds</a:t>
            </a:r>
          </a:p>
          <a:p>
            <a:pPr marL="457200" lvl="0" indent="-228600" rtl="0">
              <a:spcBef>
                <a:spcPts val="0"/>
              </a:spcBef>
              <a:buClr>
                <a:srgbClr val="000000"/>
              </a:buClr>
              <a:buChar char="-"/>
            </a:pPr>
            <a:r>
              <a:rPr lang="en">
                <a:solidFill>
                  <a:srgbClr val="000000"/>
                </a:solidFill>
              </a:rPr>
              <a:t>Hydrogen Bond</a:t>
            </a:r>
          </a:p>
          <a:p>
            <a:pPr marL="457200" lvl="0" indent="-228600" rtl="0">
              <a:spcBef>
                <a:spcPts val="0"/>
              </a:spcBef>
              <a:buClr>
                <a:srgbClr val="000000"/>
              </a:buClr>
              <a:buChar char="-"/>
            </a:pPr>
            <a:r>
              <a:rPr lang="en">
                <a:solidFill>
                  <a:srgbClr val="000000"/>
                </a:solidFill>
              </a:rPr>
              <a:t>Ionic Bond</a:t>
            </a:r>
          </a:p>
          <a:p>
            <a:pPr marL="457200" lvl="0" indent="-228600">
              <a:spcBef>
                <a:spcPts val="0"/>
              </a:spcBef>
              <a:buClr>
                <a:srgbClr val="000000"/>
              </a:buClr>
              <a:buChar char="-"/>
            </a:pPr>
            <a:r>
              <a:rPr lang="en">
                <a:solidFill>
                  <a:srgbClr val="000000"/>
                </a:solidFill>
              </a:rPr>
              <a:t>Metallic Bond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Brainpop</a:t>
            </a:r>
            <a:r>
              <a:rPr lang="en-US" dirty="0" smtClean="0"/>
              <a:t>- Chemical Bonds</a:t>
            </a:r>
            <a:endParaRPr lang="en-US" dirty="0"/>
          </a:p>
        </p:txBody>
      </p:sp>
      <p:sp>
        <p:nvSpPr>
          <p:cNvPr id="3" name="Text Placeholder 2"/>
          <p:cNvSpPr>
            <a:spLocks noGrp="1"/>
          </p:cNvSpPr>
          <p:nvPr>
            <p:ph type="body" idx="1"/>
          </p:nvPr>
        </p:nvSpPr>
        <p:spPr/>
        <p:txBody>
          <a:bodyPr/>
          <a:lstStyle/>
          <a:p>
            <a:r>
              <a:rPr lang="en-US" dirty="0"/>
              <a:t>https://www.brainpop.com/science/matterandchemistry/chemicalbonds/</a:t>
            </a:r>
          </a:p>
        </p:txBody>
      </p:sp>
    </p:spTree>
    <p:extLst>
      <p:ext uri="{BB962C8B-B14F-4D97-AF65-F5344CB8AC3E}">
        <p14:creationId xmlns:p14="http://schemas.microsoft.com/office/powerpoint/2010/main" val="15474804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Covalent Bond</a:t>
            </a:r>
          </a:p>
        </p:txBody>
      </p:sp>
      <p:sp>
        <p:nvSpPr>
          <p:cNvPr id="323" name="Shape 323"/>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a:solidFill>
                  <a:srgbClr val="222222"/>
                </a:solidFill>
                <a:highlight>
                  <a:srgbClr val="FFFFFF"/>
                </a:highlight>
              </a:rPr>
              <a:t>A </a:t>
            </a:r>
            <a:r>
              <a:rPr lang="en" b="1">
                <a:solidFill>
                  <a:srgbClr val="222222"/>
                </a:solidFill>
                <a:highlight>
                  <a:srgbClr val="FFFFFF"/>
                </a:highlight>
              </a:rPr>
              <a:t>covalent bond</a:t>
            </a:r>
            <a:r>
              <a:rPr lang="en">
                <a:solidFill>
                  <a:srgbClr val="222222"/>
                </a:solidFill>
                <a:highlight>
                  <a:srgbClr val="FFFFFF"/>
                </a:highlight>
              </a:rPr>
              <a:t>, also called a molecular </a:t>
            </a:r>
            <a:r>
              <a:rPr lang="en" b="1">
                <a:solidFill>
                  <a:srgbClr val="222222"/>
                </a:solidFill>
                <a:highlight>
                  <a:srgbClr val="FFFFFF"/>
                </a:highlight>
              </a:rPr>
              <a:t>bond</a:t>
            </a:r>
            <a:r>
              <a:rPr lang="en">
                <a:solidFill>
                  <a:srgbClr val="222222"/>
                </a:solidFill>
                <a:highlight>
                  <a:srgbClr val="FFFFFF"/>
                </a:highlight>
              </a:rPr>
              <a:t>, is a chemical </a:t>
            </a:r>
            <a:r>
              <a:rPr lang="en" b="1">
                <a:solidFill>
                  <a:srgbClr val="222222"/>
                </a:solidFill>
                <a:highlight>
                  <a:srgbClr val="FFFFFF"/>
                </a:highlight>
              </a:rPr>
              <a:t>bond</a:t>
            </a:r>
            <a:r>
              <a:rPr lang="en">
                <a:solidFill>
                  <a:srgbClr val="222222"/>
                </a:solidFill>
                <a:highlight>
                  <a:srgbClr val="FFFFFF"/>
                </a:highlight>
              </a:rPr>
              <a:t> that involves the sharing of electron pairs between atoms. </a:t>
            </a:r>
          </a:p>
          <a:p>
            <a:pPr lvl="0">
              <a:spcBef>
                <a:spcPts val="0"/>
              </a:spcBef>
              <a:buNone/>
            </a:pPr>
            <a:endParaRPr>
              <a:solidFill>
                <a:srgbClr val="222222"/>
              </a:solidFill>
              <a:highlight>
                <a:srgbClr val="FFFFFF"/>
              </a:highlight>
            </a:endParaRPr>
          </a:p>
        </p:txBody>
      </p:sp>
      <p:pic>
        <p:nvPicPr>
          <p:cNvPr id="324" name="Shape 324"/>
          <p:cNvPicPr preferRelativeResize="0"/>
          <p:nvPr/>
        </p:nvPicPr>
        <p:blipFill>
          <a:blip r:embed="rId3">
            <a:alphaModFix/>
          </a:blip>
          <a:stretch>
            <a:fillRect/>
          </a:stretch>
        </p:blipFill>
        <p:spPr>
          <a:xfrm>
            <a:off x="607225" y="2888437"/>
            <a:ext cx="3810000" cy="1628775"/>
          </a:xfrm>
          <a:prstGeom prst="rect">
            <a:avLst/>
          </a:prstGeom>
          <a:noFill/>
          <a:ln>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Hydrogen Bond</a:t>
            </a:r>
          </a:p>
        </p:txBody>
      </p:sp>
      <p:sp>
        <p:nvSpPr>
          <p:cNvPr id="330" name="Shape 330"/>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a:solidFill>
                  <a:srgbClr val="000000"/>
                </a:solidFill>
                <a:highlight>
                  <a:srgbClr val="FFFFFF"/>
                </a:highlight>
                <a:latin typeface="Verdana"/>
                <a:ea typeface="Verdana"/>
                <a:cs typeface="Verdana"/>
                <a:sym typeface="Verdana"/>
              </a:rPr>
              <a:t>A type of chemical bond in which a hydrogen atom that has a covalent link with one of the electronegative atoms (F, N, O) forms an electrostatic link with another electronegative atom in the same or another molecule.</a:t>
            </a:r>
          </a:p>
          <a:p>
            <a:pPr lvl="0">
              <a:spcBef>
                <a:spcPts val="0"/>
              </a:spcBef>
              <a:buNone/>
            </a:pPr>
            <a:endParaRPr>
              <a:solidFill>
                <a:srgbClr val="666666"/>
              </a:solidFill>
              <a:highlight>
                <a:srgbClr val="FFFFFF"/>
              </a:highlight>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endParaRPr/>
          </a:p>
        </p:txBody>
      </p:sp>
      <p:sp>
        <p:nvSpPr>
          <p:cNvPr id="336" name="Shape 336"/>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endParaRPr/>
          </a:p>
        </p:txBody>
      </p:sp>
      <p:pic>
        <p:nvPicPr>
          <p:cNvPr id="337" name="Shape 337"/>
          <p:cNvPicPr preferRelativeResize="0"/>
          <p:nvPr/>
        </p:nvPicPr>
        <p:blipFill>
          <a:blip r:embed="rId3">
            <a:alphaModFix/>
          </a:blip>
          <a:stretch>
            <a:fillRect/>
          </a:stretch>
        </p:blipFill>
        <p:spPr>
          <a:xfrm>
            <a:off x="356025" y="1919075"/>
            <a:ext cx="8431951" cy="3224425"/>
          </a:xfrm>
          <a:prstGeom prst="rect">
            <a:avLst/>
          </a:prstGeom>
          <a:noFill/>
          <a:ln>
            <a:no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Ionic Bonds</a:t>
            </a:r>
          </a:p>
        </p:txBody>
      </p:sp>
      <p:sp>
        <p:nvSpPr>
          <p:cNvPr id="343" name="Shape 343"/>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a:t>Attractive force between two ions of opposite charge</a:t>
            </a:r>
          </a:p>
          <a:p>
            <a:pPr lvl="0">
              <a:spcBef>
                <a:spcPts val="0"/>
              </a:spcBef>
              <a:buNone/>
            </a:pPr>
            <a:endParaRPr/>
          </a:p>
          <a:p>
            <a:pPr lvl="0">
              <a:spcBef>
                <a:spcPts val="0"/>
              </a:spcBef>
              <a:buNone/>
            </a:pPr>
            <a:endParaRPr/>
          </a:p>
        </p:txBody>
      </p:sp>
      <p:pic>
        <p:nvPicPr>
          <p:cNvPr id="344" name="Shape 344"/>
          <p:cNvPicPr preferRelativeResize="0"/>
          <p:nvPr/>
        </p:nvPicPr>
        <p:blipFill>
          <a:blip r:embed="rId3">
            <a:alphaModFix/>
          </a:blip>
          <a:stretch>
            <a:fillRect/>
          </a:stretch>
        </p:blipFill>
        <p:spPr>
          <a:xfrm>
            <a:off x="471900" y="2593800"/>
            <a:ext cx="5095875" cy="2131174"/>
          </a:xfrm>
          <a:prstGeom prst="rect">
            <a:avLst/>
          </a:prstGeom>
          <a:noFill/>
          <a:ln>
            <a:no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Metallic Bond</a:t>
            </a:r>
          </a:p>
        </p:txBody>
      </p:sp>
      <p:sp>
        <p:nvSpPr>
          <p:cNvPr id="350" name="Shape 350"/>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buNone/>
            </a:pPr>
            <a:r>
              <a:rPr lang="en-US" b="1" dirty="0">
                <a:solidFill>
                  <a:schemeClr val="bg2"/>
                </a:solidFill>
              </a:rPr>
              <a:t>Metallic bonding</a:t>
            </a:r>
            <a:r>
              <a:rPr lang="en-US" dirty="0">
                <a:solidFill>
                  <a:schemeClr val="bg2"/>
                </a:solidFill>
              </a:rPr>
              <a:t> is the force of attraction between valence electrons and the metal atoms.</a:t>
            </a:r>
            <a:endParaRPr lang="en" dirty="0">
              <a:solidFill>
                <a:schemeClr val="bg2"/>
              </a:solidFill>
              <a:highlight>
                <a:srgbClr val="FFFFFF"/>
              </a:highlight>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endParaRPr/>
          </a:p>
        </p:txBody>
      </p:sp>
      <p:sp>
        <p:nvSpPr>
          <p:cNvPr id="356" name="Shape 356"/>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endParaRPr/>
          </a:p>
        </p:txBody>
      </p:sp>
      <p:pic>
        <p:nvPicPr>
          <p:cNvPr id="357" name="Shape 357"/>
          <p:cNvPicPr preferRelativeResize="0"/>
          <p:nvPr/>
        </p:nvPicPr>
        <p:blipFill>
          <a:blip r:embed="rId3">
            <a:alphaModFix/>
          </a:blip>
          <a:stretch>
            <a:fillRect/>
          </a:stretch>
        </p:blipFill>
        <p:spPr>
          <a:xfrm>
            <a:off x="554150" y="1782300"/>
            <a:ext cx="7429724" cy="3055075"/>
          </a:xfrm>
          <a:prstGeom prst="rect">
            <a:avLst/>
          </a:prstGeom>
          <a:noFill/>
          <a:ln>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1728" y="111700"/>
            <a:ext cx="6473536" cy="485515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142525" y="330250"/>
            <a:ext cx="8222100" cy="767700"/>
          </a:xfrm>
          <a:prstGeom prst="rect">
            <a:avLst/>
          </a:prstGeom>
        </p:spPr>
        <p:txBody>
          <a:bodyPr wrap="square" lIns="91425" tIns="91425" rIns="91425" bIns="91425" anchor="b" anchorCtr="0">
            <a:noAutofit/>
          </a:bodyPr>
          <a:lstStyle/>
          <a:p>
            <a:pPr lvl="0">
              <a:spcBef>
                <a:spcPts val="0"/>
              </a:spcBef>
              <a:buNone/>
            </a:pPr>
            <a:r>
              <a:rPr lang="en"/>
              <a:t>Camuy Cave Formation</a:t>
            </a:r>
          </a:p>
        </p:txBody>
      </p:sp>
      <p:sp>
        <p:nvSpPr>
          <p:cNvPr id="92" name="Shape 92"/>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endParaRPr sz="2400">
              <a:solidFill>
                <a:srgbClr val="000000"/>
              </a:solidFill>
            </a:endParaRPr>
          </a:p>
        </p:txBody>
      </p:sp>
      <p:pic>
        <p:nvPicPr>
          <p:cNvPr id="93" name="Shape 93"/>
          <p:cNvPicPr preferRelativeResize="0"/>
          <p:nvPr/>
        </p:nvPicPr>
        <p:blipFill>
          <a:blip r:embed="rId3">
            <a:alphaModFix/>
          </a:blip>
          <a:stretch>
            <a:fillRect/>
          </a:stretch>
        </p:blipFill>
        <p:spPr>
          <a:xfrm>
            <a:off x="12150" y="1097950"/>
            <a:ext cx="9144000" cy="405924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Chemical Reaction</a:t>
            </a:r>
          </a:p>
        </p:txBody>
      </p:sp>
      <p:sp>
        <p:nvSpPr>
          <p:cNvPr id="370" name="Shape 370"/>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a:t>The change of one or more substances into other substances are known as a chemical reaction.</a:t>
            </a:r>
          </a:p>
          <a:p>
            <a:pPr lvl="0">
              <a:spcBef>
                <a:spcPts val="0"/>
              </a:spcBef>
              <a:buNone/>
            </a:pPr>
            <a:endParaRPr/>
          </a:p>
        </p:txBody>
      </p:sp>
      <p:pic>
        <p:nvPicPr>
          <p:cNvPr id="371" name="Shape 371"/>
          <p:cNvPicPr preferRelativeResize="0"/>
          <p:nvPr/>
        </p:nvPicPr>
        <p:blipFill>
          <a:blip r:embed="rId3">
            <a:alphaModFix/>
          </a:blip>
          <a:stretch>
            <a:fillRect/>
          </a:stretch>
        </p:blipFill>
        <p:spPr>
          <a:xfrm>
            <a:off x="555250" y="2714737"/>
            <a:ext cx="4286250" cy="1914525"/>
          </a:xfrm>
          <a:prstGeom prst="rect">
            <a:avLst/>
          </a:prstGeom>
          <a:noFill/>
          <a:ln>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Heterogenous mixture</a:t>
            </a:r>
          </a:p>
        </p:txBody>
      </p:sp>
      <p:sp>
        <p:nvSpPr>
          <p:cNvPr id="377" name="Shape 377"/>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a:solidFill>
                  <a:srgbClr val="222222"/>
                </a:solidFill>
                <a:highlight>
                  <a:srgbClr val="FFFFFF"/>
                </a:highlight>
              </a:rPr>
              <a:t>A </a:t>
            </a:r>
            <a:r>
              <a:rPr lang="en" b="1">
                <a:solidFill>
                  <a:srgbClr val="222222"/>
                </a:solidFill>
                <a:highlight>
                  <a:srgbClr val="FFFFFF"/>
                </a:highlight>
              </a:rPr>
              <a:t>heterogeneous mixture</a:t>
            </a:r>
            <a:r>
              <a:rPr lang="en">
                <a:solidFill>
                  <a:srgbClr val="222222"/>
                </a:solidFill>
                <a:highlight>
                  <a:srgbClr val="FFFFFF"/>
                </a:highlight>
              </a:rPr>
              <a:t> is a </a:t>
            </a:r>
            <a:r>
              <a:rPr lang="en" b="1">
                <a:solidFill>
                  <a:srgbClr val="222222"/>
                </a:solidFill>
                <a:highlight>
                  <a:srgbClr val="FFFFFF"/>
                </a:highlight>
              </a:rPr>
              <a:t>mixture</a:t>
            </a:r>
            <a:r>
              <a:rPr lang="en">
                <a:solidFill>
                  <a:srgbClr val="222222"/>
                </a:solidFill>
                <a:highlight>
                  <a:srgbClr val="FFFFFF"/>
                </a:highlight>
              </a:rPr>
              <a:t> that composes of components that aren't uniform or they have localized regions that all have different properties.</a:t>
            </a:r>
          </a:p>
          <a:p>
            <a:pPr lvl="0">
              <a:spcBef>
                <a:spcPts val="0"/>
              </a:spcBef>
              <a:buNone/>
            </a:pPr>
            <a:r>
              <a:rPr lang="en">
                <a:solidFill>
                  <a:srgbClr val="222222"/>
                </a:solidFill>
                <a:highlight>
                  <a:srgbClr val="FFFFFF"/>
                </a:highlight>
              </a:rPr>
              <a:t>For </a:t>
            </a:r>
            <a:r>
              <a:rPr lang="en" b="1">
                <a:solidFill>
                  <a:srgbClr val="222222"/>
                </a:solidFill>
                <a:highlight>
                  <a:srgbClr val="FFFFFF"/>
                </a:highlight>
              </a:rPr>
              <a:t>example</a:t>
            </a:r>
            <a:r>
              <a:rPr lang="en">
                <a:solidFill>
                  <a:srgbClr val="222222"/>
                </a:solidFill>
                <a:highlight>
                  <a:srgbClr val="FFFFFF"/>
                </a:highlight>
              </a:rPr>
              <a:t>, Salt and pepper, chocolate chip cookies, or a Twix™ candy bar, ... are all </a:t>
            </a:r>
            <a:r>
              <a:rPr lang="en" b="1">
                <a:solidFill>
                  <a:srgbClr val="222222"/>
                </a:solidFill>
                <a:highlight>
                  <a:srgbClr val="FFFFFF"/>
                </a:highlight>
              </a:rPr>
              <a:t>examples</a:t>
            </a:r>
            <a:r>
              <a:rPr lang="en">
                <a:solidFill>
                  <a:srgbClr val="222222"/>
                </a:solidFill>
                <a:highlight>
                  <a:srgbClr val="FFFFFF"/>
                </a:highlight>
              </a:rPr>
              <a:t> of </a:t>
            </a:r>
            <a:r>
              <a:rPr lang="en" b="1">
                <a:solidFill>
                  <a:srgbClr val="222222"/>
                </a:solidFill>
                <a:highlight>
                  <a:srgbClr val="FFFFFF"/>
                </a:highlight>
              </a:rPr>
              <a:t>heterogeneous mixtures</a:t>
            </a:r>
            <a:r>
              <a:rPr lang="en">
                <a:solidFill>
                  <a:srgbClr val="222222"/>
                </a:solidFill>
                <a:highlight>
                  <a:srgbClr val="FFFFFF"/>
                </a:highlight>
              </a:rPr>
              <a:t>, where substances are not mixed on a molecular level. Soda is a </a:t>
            </a:r>
            <a:r>
              <a:rPr lang="en" b="1">
                <a:solidFill>
                  <a:srgbClr val="222222"/>
                </a:solidFill>
                <a:highlight>
                  <a:srgbClr val="FFFFFF"/>
                </a:highlight>
              </a:rPr>
              <a:t>heterogeneous mixture</a:t>
            </a:r>
            <a:r>
              <a:rPr lang="en">
                <a:solidFill>
                  <a:srgbClr val="222222"/>
                </a:solidFill>
                <a:highlight>
                  <a:srgbClr val="FFFFFF"/>
                </a:highlight>
              </a:rPr>
              <a:t> (liquid solution) of H2O, C6H12O6, and a few other substances.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Homogenous mixture (solution)</a:t>
            </a:r>
          </a:p>
        </p:txBody>
      </p:sp>
      <p:sp>
        <p:nvSpPr>
          <p:cNvPr id="383" name="Shape 383"/>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a:solidFill>
                  <a:srgbClr val="222222"/>
                </a:solidFill>
                <a:highlight>
                  <a:srgbClr val="FFFFFF"/>
                </a:highlight>
              </a:rPr>
              <a:t>A </a:t>
            </a:r>
            <a:r>
              <a:rPr lang="en" b="1">
                <a:solidFill>
                  <a:srgbClr val="222222"/>
                </a:solidFill>
                <a:highlight>
                  <a:srgbClr val="FFFFFF"/>
                </a:highlight>
              </a:rPr>
              <a:t>homogeneous mixture</a:t>
            </a:r>
            <a:r>
              <a:rPr lang="en">
                <a:solidFill>
                  <a:srgbClr val="222222"/>
                </a:solidFill>
                <a:highlight>
                  <a:srgbClr val="FFFFFF"/>
                </a:highlight>
              </a:rPr>
              <a:t> has the same uniform appearance and composition throughout.</a:t>
            </a:r>
          </a:p>
          <a:p>
            <a:pPr lvl="0">
              <a:spcBef>
                <a:spcPts val="0"/>
              </a:spcBef>
              <a:buNone/>
            </a:pPr>
            <a:endParaRPr>
              <a:solidFill>
                <a:srgbClr val="222222"/>
              </a:solidFill>
              <a:highlight>
                <a:srgbClr val="FFFFFF"/>
              </a:highlight>
            </a:endParaRPr>
          </a:p>
        </p:txBody>
      </p:sp>
      <p:pic>
        <p:nvPicPr>
          <p:cNvPr id="384" name="Shape 384"/>
          <p:cNvPicPr preferRelativeResize="0"/>
          <p:nvPr/>
        </p:nvPicPr>
        <p:blipFill>
          <a:blip r:embed="rId3">
            <a:alphaModFix/>
          </a:blip>
          <a:stretch>
            <a:fillRect/>
          </a:stretch>
        </p:blipFill>
        <p:spPr>
          <a:xfrm>
            <a:off x="2288649" y="2474475"/>
            <a:ext cx="3320025" cy="2490024"/>
          </a:xfrm>
          <a:prstGeom prst="rect">
            <a:avLst/>
          </a:prstGeom>
          <a:noFill/>
          <a:ln>
            <a:no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Compounds and Mixtures</a:t>
            </a:r>
            <a:endParaRPr lang="en-US" dirty="0"/>
          </a:p>
        </p:txBody>
      </p:sp>
      <p:sp>
        <p:nvSpPr>
          <p:cNvPr id="3" name="Text Placeholder 2"/>
          <p:cNvSpPr>
            <a:spLocks noGrp="1"/>
          </p:cNvSpPr>
          <p:nvPr>
            <p:ph type="body" idx="1"/>
          </p:nvPr>
        </p:nvSpPr>
        <p:spPr/>
        <p:txBody>
          <a:bodyPr/>
          <a:lstStyle/>
          <a:p>
            <a:r>
              <a:rPr lang="en-US" dirty="0"/>
              <a:t>https://www.brainpop.com/science/matterandchemistry/compoundsandmixtures/</a:t>
            </a:r>
          </a:p>
        </p:txBody>
      </p:sp>
    </p:spTree>
    <p:extLst>
      <p:ext uri="{BB962C8B-B14F-4D97-AF65-F5344CB8AC3E}">
        <p14:creationId xmlns:p14="http://schemas.microsoft.com/office/powerpoint/2010/main" val="18115762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Acids and bases</a:t>
            </a:r>
          </a:p>
        </p:txBody>
      </p:sp>
      <p:sp>
        <p:nvSpPr>
          <p:cNvPr id="390" name="Shape 390"/>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rtl="0">
              <a:spcBef>
                <a:spcPts val="0"/>
              </a:spcBef>
              <a:buNone/>
            </a:pPr>
            <a:r>
              <a:rPr lang="en" dirty="0">
                <a:solidFill>
                  <a:srgbClr val="000000"/>
                </a:solidFill>
                <a:highlight>
                  <a:srgbClr val="FFFFFF"/>
                </a:highlight>
              </a:rPr>
              <a:t>An acid is a solution containing a substance that produces hydrogen ions in water. Often referred to as a proton donor.</a:t>
            </a:r>
          </a:p>
          <a:p>
            <a:pPr lvl="0">
              <a:spcBef>
                <a:spcPts val="0"/>
              </a:spcBef>
              <a:buNone/>
            </a:pPr>
            <a:r>
              <a:rPr lang="en" dirty="0">
                <a:solidFill>
                  <a:srgbClr val="000000"/>
                </a:solidFill>
                <a:highlight>
                  <a:srgbClr val="FFFFFF"/>
                </a:highlight>
              </a:rPr>
              <a:t>A base is a substance that produces hydroxide ions in water</a:t>
            </a:r>
            <a:r>
              <a:rPr lang="en" dirty="0" smtClean="0">
                <a:solidFill>
                  <a:srgbClr val="000000"/>
                </a:solidFill>
                <a:highlight>
                  <a:srgbClr val="FFFFFF"/>
                </a:highlight>
              </a:rPr>
              <a:t>.</a:t>
            </a:r>
          </a:p>
          <a:p>
            <a:pPr lvl="0">
              <a:spcBef>
                <a:spcPts val="0"/>
              </a:spcBef>
              <a:buNone/>
            </a:pPr>
            <a:r>
              <a:rPr lang="en" dirty="0" smtClean="0">
                <a:solidFill>
                  <a:srgbClr val="000000"/>
                </a:solidFill>
                <a:highlight>
                  <a:srgbClr val="FFFFFF"/>
                </a:highlight>
              </a:rPr>
              <a:t>Brainpop:</a:t>
            </a:r>
          </a:p>
          <a:p>
            <a:pPr lvl="0">
              <a:buNone/>
            </a:pPr>
            <a:r>
              <a:rPr lang="en-US" dirty="0">
                <a:solidFill>
                  <a:srgbClr val="000000"/>
                </a:solidFill>
                <a:highlight>
                  <a:srgbClr val="FFFFFF"/>
                </a:highlight>
              </a:rPr>
              <a:t>https://www.brainpop.com/science/matterandchemistry/acidsandbases/</a:t>
            </a:r>
            <a:endParaRPr lang="en" dirty="0">
              <a:solidFill>
                <a:srgbClr val="000000"/>
              </a:solidFill>
              <a:highlight>
                <a:srgbClr val="FFFFFF"/>
              </a:highlight>
            </a:endParaRPr>
          </a:p>
          <a:p>
            <a:pPr lvl="0">
              <a:spcBef>
                <a:spcPts val="0"/>
              </a:spcBef>
              <a:buNone/>
            </a:pPr>
            <a:endParaRPr dirty="0">
              <a:solidFill>
                <a:srgbClr val="000000"/>
              </a:solidFill>
              <a:highlight>
                <a:srgbClr val="FFFFFF"/>
              </a:highlight>
            </a:endParaRPr>
          </a:p>
          <a:p>
            <a:pPr lvl="0">
              <a:spcBef>
                <a:spcPts val="0"/>
              </a:spcBef>
              <a:buNone/>
            </a:pPr>
            <a:endParaRPr sz="1100" dirty="0">
              <a:solidFill>
                <a:srgbClr val="545454"/>
              </a:solidFill>
              <a:highlight>
                <a:srgbClr val="FFFFFF"/>
              </a:highligh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pH Scale</a:t>
            </a:r>
          </a:p>
        </p:txBody>
      </p:sp>
      <p:sp>
        <p:nvSpPr>
          <p:cNvPr id="396" name="Shape 396"/>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dirty="0">
                <a:solidFill>
                  <a:srgbClr val="222222"/>
                </a:solidFill>
              </a:rPr>
              <a:t>The </a:t>
            </a:r>
            <a:r>
              <a:rPr lang="en" b="1" dirty="0">
                <a:solidFill>
                  <a:srgbClr val="222222"/>
                </a:solidFill>
              </a:rPr>
              <a:t>pH scale</a:t>
            </a:r>
            <a:r>
              <a:rPr lang="en" dirty="0">
                <a:solidFill>
                  <a:srgbClr val="222222"/>
                </a:solidFill>
              </a:rPr>
              <a:t> measures how acidic or basic a substance is. The </a:t>
            </a:r>
            <a:r>
              <a:rPr lang="en" b="1" dirty="0">
                <a:solidFill>
                  <a:srgbClr val="222222"/>
                </a:solidFill>
              </a:rPr>
              <a:t>pH scale</a:t>
            </a:r>
            <a:r>
              <a:rPr lang="en" dirty="0">
                <a:solidFill>
                  <a:srgbClr val="222222"/>
                </a:solidFill>
              </a:rPr>
              <a:t> ranges from 0 to 14. A </a:t>
            </a:r>
            <a:r>
              <a:rPr lang="en" b="1" dirty="0">
                <a:solidFill>
                  <a:srgbClr val="222222"/>
                </a:solidFill>
              </a:rPr>
              <a:t>pH</a:t>
            </a:r>
            <a:r>
              <a:rPr lang="en" dirty="0">
                <a:solidFill>
                  <a:srgbClr val="222222"/>
                </a:solidFill>
              </a:rPr>
              <a:t> of 7 is neutral</a:t>
            </a:r>
            <a:r>
              <a:rPr lang="en" dirty="0" smtClean="0">
                <a:solidFill>
                  <a:srgbClr val="222222"/>
                </a:solidFill>
              </a:rPr>
              <a:t>.</a:t>
            </a:r>
          </a:p>
          <a:p>
            <a:pPr lvl="0">
              <a:spcBef>
                <a:spcPts val="0"/>
              </a:spcBef>
              <a:buNone/>
            </a:pPr>
            <a:endParaRPr lang="en" dirty="0">
              <a:solidFill>
                <a:srgbClr val="222222"/>
              </a:solidFill>
            </a:endParaRPr>
          </a:p>
          <a:p>
            <a:pPr lvl="0">
              <a:spcBef>
                <a:spcPts val="0"/>
              </a:spcBef>
              <a:buNone/>
            </a:pPr>
            <a:endParaRPr dirty="0">
              <a:solidFill>
                <a:srgbClr val="222222"/>
              </a:solidFill>
            </a:endParaRPr>
          </a:p>
          <a:p>
            <a:pPr lvl="0">
              <a:spcBef>
                <a:spcPts val="0"/>
              </a:spcBef>
              <a:buNone/>
            </a:pPr>
            <a:endParaRPr sz="1400" dirty="0">
              <a:solidFill>
                <a:srgbClr val="222222"/>
              </a:solidFill>
              <a:highlight>
                <a:srgbClr val="FFFFFF"/>
              </a:highlight>
            </a:endParaRPr>
          </a:p>
          <a:p>
            <a:pPr lvl="0">
              <a:spcBef>
                <a:spcPts val="0"/>
              </a:spcBef>
              <a:buNone/>
            </a:pPr>
            <a:endParaRPr sz="1200" dirty="0">
              <a:solidFill>
                <a:srgbClr val="222222"/>
              </a:solidFill>
              <a:highlight>
                <a:srgbClr val="FFFFFF"/>
              </a:highligh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endParaRPr/>
          </a:p>
        </p:txBody>
      </p:sp>
      <p:sp>
        <p:nvSpPr>
          <p:cNvPr id="402" name="Shape 402"/>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endParaRPr/>
          </a:p>
        </p:txBody>
      </p:sp>
      <p:pic>
        <p:nvPicPr>
          <p:cNvPr id="403" name="Shape 403"/>
          <p:cNvPicPr preferRelativeResize="0"/>
          <p:nvPr/>
        </p:nvPicPr>
        <p:blipFill>
          <a:blip r:embed="rId3">
            <a:alphaModFix/>
          </a:blip>
          <a:stretch>
            <a:fillRect/>
          </a:stretch>
        </p:blipFill>
        <p:spPr>
          <a:xfrm>
            <a:off x="292900" y="314424"/>
            <a:ext cx="8670425" cy="4335199"/>
          </a:xfrm>
          <a:prstGeom prst="rect">
            <a:avLst/>
          </a:prstGeom>
          <a:noFill/>
          <a:ln>
            <a:noFill/>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endParaRPr/>
          </a:p>
        </p:txBody>
      </p:sp>
      <p:sp>
        <p:nvSpPr>
          <p:cNvPr id="409" name="Shape 409"/>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sz="2400">
                <a:solidFill>
                  <a:srgbClr val="000000"/>
                </a:solidFill>
                <a:highlight>
                  <a:srgbClr val="FFFFFF"/>
                </a:highlight>
                <a:latin typeface="Arial"/>
                <a:ea typeface="Arial"/>
                <a:cs typeface="Arial"/>
                <a:sym typeface="Arial"/>
              </a:rPr>
              <a:t>When a solution has more hydrogen ions (H+ ) it means it is more acidic. For example when an acid solution dissolves in water the balance of hydrogen and hydroxide changes so you end up with more hydrogen ions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endParaRPr/>
          </a:p>
        </p:txBody>
      </p:sp>
      <p:sp>
        <p:nvSpPr>
          <p:cNvPr id="415" name="Shape 415"/>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sz="2400">
                <a:solidFill>
                  <a:srgbClr val="000000"/>
                </a:solidFill>
                <a:highlight>
                  <a:srgbClr val="FFFFFF"/>
                </a:highlight>
                <a:latin typeface="Arial"/>
                <a:ea typeface="Arial"/>
                <a:cs typeface="Arial"/>
                <a:sym typeface="Arial"/>
              </a:rPr>
              <a:t>When a solution has more hydroxide ions (OH-) it means it is more basic. In comparison to the last question the end result is reversed; when an acid solution dissolves in water the balance of hydrogen and hydroxide changes so you end up with more hydroxide ions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Facts about pH </a:t>
            </a:r>
          </a:p>
        </p:txBody>
      </p:sp>
      <p:sp>
        <p:nvSpPr>
          <p:cNvPr id="421" name="Shape 421"/>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dirty="0">
                <a:solidFill>
                  <a:srgbClr val="333333"/>
                </a:solidFill>
                <a:highlight>
                  <a:srgbClr val="FFFFFF"/>
                </a:highlight>
              </a:rPr>
              <a:t>The pH of blood is slightly alkaline with a pH of 7.4 (the physiological pH )</a:t>
            </a:r>
          </a:p>
          <a:p>
            <a:pPr lvl="0">
              <a:spcBef>
                <a:spcPts val="0"/>
              </a:spcBef>
              <a:buNone/>
            </a:pPr>
            <a:r>
              <a:rPr lang="en" dirty="0">
                <a:solidFill>
                  <a:srgbClr val="333333"/>
                </a:solidFill>
                <a:highlight>
                  <a:srgbClr val="FFFFFF"/>
                </a:highlight>
              </a:rPr>
              <a:t>Plaque can create an acidic environment that can result in tooth decay.</a:t>
            </a:r>
          </a:p>
          <a:p>
            <a:pPr lvl="0">
              <a:spcBef>
                <a:spcPts val="0"/>
              </a:spcBef>
              <a:buNone/>
            </a:pPr>
            <a:r>
              <a:rPr lang="en" dirty="0">
                <a:solidFill>
                  <a:srgbClr val="333333"/>
                </a:solidFill>
                <a:highlight>
                  <a:srgbClr val="FFFFFF"/>
                </a:highlight>
              </a:rPr>
              <a:t>Acid overload of the body (acidosis ), the most common form of acid base homeostasis is generally present when the pH falls below 7.35.</a:t>
            </a:r>
          </a:p>
          <a:p>
            <a:pPr lvl="0">
              <a:spcBef>
                <a:spcPts val="0"/>
              </a:spcBef>
              <a:buNone/>
            </a:pPr>
            <a:r>
              <a:rPr lang="en" dirty="0">
                <a:solidFill>
                  <a:srgbClr val="333333"/>
                </a:solidFill>
                <a:highlight>
                  <a:srgbClr val="FFFFFF"/>
                </a:highlight>
              </a:rPr>
              <a:t>Alkaline foods are therefore much better for you.</a:t>
            </a:r>
          </a:p>
          <a:p>
            <a:pPr lvl="0">
              <a:spcBef>
                <a:spcPts val="0"/>
              </a:spcBef>
              <a:buNone/>
            </a:pPr>
            <a:endParaRPr sz="1000" dirty="0">
              <a:solidFill>
                <a:srgbClr val="333333"/>
              </a:solidFill>
              <a:highlight>
                <a:srgbClr val="FFFFFF"/>
              </a:highlight>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Camuy Caves</a:t>
            </a:r>
          </a:p>
        </p:txBody>
      </p:sp>
      <p:sp>
        <p:nvSpPr>
          <p:cNvPr id="99" name="Shape 99"/>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a:t>The Camuy river once traveled above ground but it sank underground and now runs through the cave system and flows directly to the atlantic ocean. It is located in Puerto Rico.</a:t>
            </a:r>
          </a:p>
          <a:p>
            <a:pPr lvl="0">
              <a:spcBef>
                <a:spcPts val="0"/>
              </a:spcBef>
              <a:buNone/>
            </a:pPr>
            <a:r>
              <a:rPr lang="en"/>
              <a:t>The opening seen in the photo was caused by the river when it sank underground.</a:t>
            </a:r>
          </a:p>
          <a:p>
            <a:pPr lvl="0">
              <a:spcBef>
                <a:spcPts val="0"/>
              </a:spcBef>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Brainpop</a:t>
            </a:r>
            <a:r>
              <a:rPr lang="en-US" dirty="0" smtClean="0"/>
              <a:t>- pH Scale</a:t>
            </a:r>
            <a:endParaRPr lang="en-US" dirty="0"/>
          </a:p>
        </p:txBody>
      </p:sp>
      <p:sp>
        <p:nvSpPr>
          <p:cNvPr id="3" name="Text Placeholder 2"/>
          <p:cNvSpPr>
            <a:spLocks noGrp="1"/>
          </p:cNvSpPr>
          <p:nvPr>
            <p:ph type="body" idx="1"/>
          </p:nvPr>
        </p:nvSpPr>
        <p:spPr/>
        <p:txBody>
          <a:bodyPr/>
          <a:lstStyle/>
          <a:p>
            <a:r>
              <a:rPr lang="en-US" dirty="0"/>
              <a:t>https://www.brainpop.com/science/matterandchemistry/phscale/</a:t>
            </a:r>
          </a:p>
        </p:txBody>
      </p:sp>
    </p:spTree>
    <p:extLst>
      <p:ext uri="{BB962C8B-B14F-4D97-AF65-F5344CB8AC3E}">
        <p14:creationId xmlns:p14="http://schemas.microsoft.com/office/powerpoint/2010/main" val="13342147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Radioactivity</a:t>
            </a:r>
            <a:endParaRPr lang="en-US" dirty="0"/>
          </a:p>
        </p:txBody>
      </p:sp>
      <p:sp>
        <p:nvSpPr>
          <p:cNvPr id="3" name="Text Placeholder 2"/>
          <p:cNvSpPr>
            <a:spLocks noGrp="1"/>
          </p:cNvSpPr>
          <p:nvPr>
            <p:ph type="body" idx="1"/>
          </p:nvPr>
        </p:nvSpPr>
        <p:spPr/>
        <p:txBody>
          <a:bodyPr/>
          <a:lstStyle/>
          <a:p>
            <a:pPr>
              <a:buNone/>
            </a:pPr>
            <a:r>
              <a:rPr lang="en-US" dirty="0" smtClean="0"/>
              <a:t>-The term was coined by Marie Curie</a:t>
            </a:r>
          </a:p>
          <a:p>
            <a:pPr>
              <a:buNone/>
            </a:pPr>
            <a:r>
              <a:rPr lang="en-US" dirty="0" smtClean="0"/>
              <a:t>- Radioactive elements emit radiation which are harmful to humans.</a:t>
            </a:r>
            <a:endParaRPr lang="en-US" dirty="0"/>
          </a:p>
        </p:txBody>
      </p:sp>
    </p:spTree>
    <p:extLst>
      <p:ext uri="{BB962C8B-B14F-4D97-AF65-F5344CB8AC3E}">
        <p14:creationId xmlns:p14="http://schemas.microsoft.com/office/powerpoint/2010/main" val="3806920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endParaRPr/>
          </a:p>
        </p:txBody>
      </p:sp>
      <p:sp>
        <p:nvSpPr>
          <p:cNvPr id="105" name="Shape 105"/>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endParaRPr/>
          </a:p>
        </p:txBody>
      </p:sp>
      <p:pic>
        <p:nvPicPr>
          <p:cNvPr id="106" name="Shape 106"/>
          <p:cNvPicPr preferRelativeResize="0"/>
          <p:nvPr/>
        </p:nvPicPr>
        <p:blipFill>
          <a:blip r:embed="rId3">
            <a:alphaModFix/>
          </a:blip>
          <a:stretch>
            <a:fillRect/>
          </a:stretch>
        </p:blipFill>
        <p:spPr>
          <a:xfrm>
            <a:off x="491208" y="738725"/>
            <a:ext cx="7642116" cy="3890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Planet Earth Video</a:t>
            </a:r>
          </a:p>
        </p:txBody>
      </p:sp>
      <p:sp>
        <p:nvSpPr>
          <p:cNvPr id="112" name="Shape 112"/>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a:t>https://www.youtube.com/watch?v=JGXi_9A__Vc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Elements</a:t>
            </a:r>
          </a:p>
        </p:txBody>
      </p:sp>
      <p:sp>
        <p:nvSpPr>
          <p:cNvPr id="118" name="Shape 118"/>
          <p:cNvSpPr txBox="1">
            <a:spLocks noGrp="1"/>
          </p:cNvSpPr>
          <p:nvPr>
            <p:ph type="body" idx="1"/>
          </p:nvPr>
        </p:nvSpPr>
        <p:spPr>
          <a:xfrm>
            <a:off x="471900" y="1919075"/>
            <a:ext cx="8222100" cy="2710200"/>
          </a:xfrm>
          <a:prstGeom prst="rect">
            <a:avLst/>
          </a:prstGeom>
        </p:spPr>
        <p:txBody>
          <a:bodyPr wrap="square" lIns="91425" tIns="91425" rIns="91425" bIns="91425" anchor="t" anchorCtr="0">
            <a:noAutofit/>
          </a:bodyPr>
          <a:lstStyle/>
          <a:p>
            <a:pPr lvl="0">
              <a:spcBef>
                <a:spcPts val="0"/>
              </a:spcBef>
              <a:buNone/>
            </a:pPr>
            <a:r>
              <a:rPr lang="en"/>
              <a:t>Each element is made up of a different number of protons.</a:t>
            </a:r>
          </a:p>
          <a:p>
            <a:pPr lvl="0">
              <a:spcBef>
                <a:spcPts val="0"/>
              </a:spcBef>
              <a:buNone/>
            </a:pPr>
            <a:r>
              <a:rPr lang="en"/>
              <a:t>Elements can be organized using the periodic table</a:t>
            </a: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13167</TotalTime>
  <Words>1673</Words>
  <Application>Microsoft Office PowerPoint</Application>
  <PresentationFormat>On-screen Show (16:9)</PresentationFormat>
  <Paragraphs>158</Paragraphs>
  <Slides>61</Slides>
  <Notes>57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Wingdings</vt:lpstr>
      <vt:lpstr>Roboto</vt:lpstr>
      <vt:lpstr>Verdana</vt:lpstr>
      <vt:lpstr>Times New Roman</vt:lpstr>
      <vt:lpstr>Material</vt:lpstr>
      <vt:lpstr>Composition of the Earth</vt:lpstr>
      <vt:lpstr>Composition of the Earth</vt:lpstr>
      <vt:lpstr>This unit will be called:  Matter and Change</vt:lpstr>
      <vt:lpstr>Earth is made of Elements</vt:lpstr>
      <vt:lpstr>Camuy Cave Formation</vt:lpstr>
      <vt:lpstr>Camuy Caves</vt:lpstr>
      <vt:lpstr>PowerPoint Presentation</vt:lpstr>
      <vt:lpstr>Planet Earth Video</vt:lpstr>
      <vt:lpstr>Elements</vt:lpstr>
      <vt:lpstr>Periodic Table</vt:lpstr>
      <vt:lpstr>PowerPoint Presentation</vt:lpstr>
      <vt:lpstr>Element, atom, molecule, compound</vt:lpstr>
      <vt:lpstr>Videos</vt:lpstr>
      <vt:lpstr>Assignment</vt:lpstr>
      <vt:lpstr>Example</vt:lpstr>
      <vt:lpstr>PowerPoint Presentation</vt:lpstr>
      <vt:lpstr>PowerPoint Presentation</vt:lpstr>
      <vt:lpstr>PowerPoint Presentation</vt:lpstr>
      <vt:lpstr>Works Cited</vt:lpstr>
      <vt:lpstr>What is Matter?</vt:lpstr>
      <vt:lpstr>What is volume?</vt:lpstr>
      <vt:lpstr>Density</vt:lpstr>
      <vt:lpstr>What is mass?</vt:lpstr>
      <vt:lpstr>How do you calculate the mass?</vt:lpstr>
      <vt:lpstr>PowerPoint Presentation</vt:lpstr>
      <vt:lpstr>Let’s do an example together</vt:lpstr>
      <vt:lpstr>Now you try!</vt:lpstr>
      <vt:lpstr>PowerPoint Presentation</vt:lpstr>
      <vt:lpstr>PowerPoint Presentation</vt:lpstr>
      <vt:lpstr>Newton’s Second Law</vt:lpstr>
      <vt:lpstr>Mass Number</vt:lpstr>
      <vt:lpstr>Isotopes</vt:lpstr>
      <vt:lpstr>Energy Levels</vt:lpstr>
      <vt:lpstr>PowerPoint Presentation</vt:lpstr>
      <vt:lpstr>PowerPoint Presentation</vt:lpstr>
      <vt:lpstr>PowerPoint Presentation</vt:lpstr>
      <vt:lpstr>Valence Electrons</vt:lpstr>
      <vt:lpstr>Sodium and Potassium</vt:lpstr>
      <vt:lpstr>Helium and Argon</vt:lpstr>
      <vt:lpstr>Chemical Formula</vt:lpstr>
      <vt:lpstr>Chemical Bond</vt:lpstr>
      <vt:lpstr>Brainpop- Chemical Bonds</vt:lpstr>
      <vt:lpstr>Covalent Bond</vt:lpstr>
      <vt:lpstr>Hydrogen Bond</vt:lpstr>
      <vt:lpstr>PowerPoint Presentation</vt:lpstr>
      <vt:lpstr>Ionic Bonds</vt:lpstr>
      <vt:lpstr>Metallic Bond</vt:lpstr>
      <vt:lpstr>PowerPoint Presentation</vt:lpstr>
      <vt:lpstr>PowerPoint Presentation</vt:lpstr>
      <vt:lpstr>Chemical Reaction</vt:lpstr>
      <vt:lpstr>Heterogenous mixture</vt:lpstr>
      <vt:lpstr>Homogenous mixture (solution)</vt:lpstr>
      <vt:lpstr>Compounds and Mixtures</vt:lpstr>
      <vt:lpstr>Acids and bases</vt:lpstr>
      <vt:lpstr>pH Scale</vt:lpstr>
      <vt:lpstr>PowerPoint Presentation</vt:lpstr>
      <vt:lpstr>PowerPoint Presentation</vt:lpstr>
      <vt:lpstr>PowerPoint Presentation</vt:lpstr>
      <vt:lpstr>Facts about pH </vt:lpstr>
      <vt:lpstr>Brainpop- pH Scale</vt:lpstr>
      <vt:lpstr>Radioactivity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Composition of the Earth</dc:title>
  <dc:creator>Bridget Bates</dc:creator>
  <cp:lastModifiedBy>Bridget Bates</cp:lastModifiedBy>
  <cp:revision>14</cp:revision>
  <dcterms:modified xsi:type="dcterms:W3CDTF">2017-10-04T20:44:17Z</dcterms:modified>
</cp:coreProperties>
</file>