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lt2"/>
                </a:solidFill>
                <a:latin typeface="Roboto"/>
                <a:ea typeface="Roboto"/>
                <a:cs typeface="Roboto"/>
                <a:sym typeface="Roboto"/>
              </a:defRPr>
            </a:lvl1pPr>
            <a:lvl2pPr lvl="1" algn="r">
              <a:spcBef>
                <a:spcPts val="0"/>
              </a:spcBef>
              <a:buNone/>
              <a:defRPr sz="1000">
                <a:solidFill>
                  <a:schemeClr val="lt2"/>
                </a:solidFill>
                <a:latin typeface="Roboto"/>
                <a:ea typeface="Roboto"/>
                <a:cs typeface="Roboto"/>
                <a:sym typeface="Roboto"/>
              </a:defRPr>
            </a:lvl2pPr>
            <a:lvl3pPr lvl="2" algn="r">
              <a:spcBef>
                <a:spcPts val="0"/>
              </a:spcBef>
              <a:buNone/>
              <a:defRPr sz="1000">
                <a:solidFill>
                  <a:schemeClr val="lt2"/>
                </a:solidFill>
                <a:latin typeface="Roboto"/>
                <a:ea typeface="Roboto"/>
                <a:cs typeface="Roboto"/>
                <a:sym typeface="Roboto"/>
              </a:defRPr>
            </a:lvl3pPr>
            <a:lvl4pPr lvl="3" algn="r">
              <a:spcBef>
                <a:spcPts val="0"/>
              </a:spcBef>
              <a:buNone/>
              <a:defRPr sz="1000">
                <a:solidFill>
                  <a:schemeClr val="lt2"/>
                </a:solidFill>
                <a:latin typeface="Roboto"/>
                <a:ea typeface="Roboto"/>
                <a:cs typeface="Roboto"/>
                <a:sym typeface="Roboto"/>
              </a:defRPr>
            </a:lvl4pPr>
            <a:lvl5pPr lvl="4" algn="r">
              <a:spcBef>
                <a:spcPts val="0"/>
              </a:spcBef>
              <a:buNone/>
              <a:defRPr sz="1000">
                <a:solidFill>
                  <a:schemeClr val="lt2"/>
                </a:solidFill>
                <a:latin typeface="Roboto"/>
                <a:ea typeface="Roboto"/>
                <a:cs typeface="Roboto"/>
                <a:sym typeface="Roboto"/>
              </a:defRPr>
            </a:lvl5pPr>
            <a:lvl6pPr lvl="5" algn="r">
              <a:spcBef>
                <a:spcPts val="0"/>
              </a:spcBef>
              <a:buNone/>
              <a:defRPr sz="1000">
                <a:solidFill>
                  <a:schemeClr val="lt2"/>
                </a:solidFill>
                <a:latin typeface="Roboto"/>
                <a:ea typeface="Roboto"/>
                <a:cs typeface="Roboto"/>
                <a:sym typeface="Roboto"/>
              </a:defRPr>
            </a:lvl6pPr>
            <a:lvl7pPr lvl="6" algn="r">
              <a:spcBef>
                <a:spcPts val="0"/>
              </a:spcBef>
              <a:buNone/>
              <a:defRPr sz="1000">
                <a:solidFill>
                  <a:schemeClr val="lt2"/>
                </a:solidFill>
                <a:latin typeface="Roboto"/>
                <a:ea typeface="Roboto"/>
                <a:cs typeface="Roboto"/>
                <a:sym typeface="Roboto"/>
              </a:defRPr>
            </a:lvl7pPr>
            <a:lvl8pPr lvl="7" algn="r">
              <a:spcBef>
                <a:spcPts val="0"/>
              </a:spcBef>
              <a:buNone/>
              <a:defRPr sz="1000">
                <a:solidFill>
                  <a:schemeClr val="lt2"/>
                </a:solidFill>
                <a:latin typeface="Roboto"/>
                <a:ea typeface="Roboto"/>
                <a:cs typeface="Roboto"/>
                <a:sym typeface="Roboto"/>
              </a:defRPr>
            </a:lvl8pPr>
            <a:lvl9pPr lvl="8" algn="r">
              <a:spcBef>
                <a:spcPts val="0"/>
              </a:spcBef>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a:t>Volcanic Eruptions</a:t>
            </a:r>
            <a:endParaRPr/>
          </a:p>
        </p:txBody>
      </p:sp>
      <p:sp>
        <p:nvSpPr>
          <p:cNvPr id="68" name="Shape 68"/>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Basaltic Magma</a:t>
            </a:r>
            <a:endParaRPr/>
          </a:p>
        </p:txBody>
      </p:sp>
      <p:sp>
        <p:nvSpPr>
          <p:cNvPr id="122" name="Shape 1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a:p>
            <a:pPr marL="0" lvl="0" indent="0">
              <a:spcBef>
                <a:spcPts val="1600"/>
              </a:spcBef>
              <a:spcAft>
                <a:spcPts val="0"/>
              </a:spcAft>
              <a:buNone/>
            </a:pPr>
            <a:endParaRPr sz="1200">
              <a:solidFill>
                <a:srgbClr val="333333"/>
              </a:solidFill>
              <a:latin typeface="Times New Roman"/>
              <a:ea typeface="Times New Roman"/>
              <a:cs typeface="Times New Roman"/>
              <a:sym typeface="Times New Roman"/>
            </a:endParaRPr>
          </a:p>
          <a:p>
            <a:pPr marL="0" lvl="0" indent="0">
              <a:spcBef>
                <a:spcPts val="1600"/>
              </a:spcBef>
              <a:spcAft>
                <a:spcPts val="0"/>
              </a:spcAft>
              <a:buNone/>
            </a:pPr>
            <a:endParaRPr sz="1200">
              <a:solidFill>
                <a:srgbClr val="333333"/>
              </a:solidFill>
              <a:latin typeface="Times New Roman"/>
              <a:ea typeface="Times New Roman"/>
              <a:cs typeface="Times New Roman"/>
              <a:sym typeface="Times New Roman"/>
            </a:endParaRPr>
          </a:p>
          <a:p>
            <a:pPr marL="0" lvl="0" indent="0">
              <a:spcBef>
                <a:spcPts val="1600"/>
              </a:spcBef>
              <a:spcAft>
                <a:spcPts val="0"/>
              </a:spcAft>
              <a:buNone/>
            </a:pPr>
            <a:endParaRPr sz="1200">
              <a:solidFill>
                <a:srgbClr val="333333"/>
              </a:solidFill>
              <a:latin typeface="Times New Roman"/>
              <a:ea typeface="Times New Roman"/>
              <a:cs typeface="Times New Roman"/>
              <a:sym typeface="Times New Roman"/>
            </a:endParaRPr>
          </a:p>
          <a:p>
            <a:pPr marL="0" lvl="0" indent="0">
              <a:spcBef>
                <a:spcPts val="1600"/>
              </a:spcBef>
              <a:spcAft>
                <a:spcPts val="0"/>
              </a:spcAft>
              <a:buNone/>
            </a:pPr>
            <a:endParaRPr sz="1200">
              <a:solidFill>
                <a:srgbClr val="333333"/>
              </a:solidFill>
              <a:latin typeface="Times New Roman"/>
              <a:ea typeface="Times New Roman"/>
              <a:cs typeface="Times New Roman"/>
              <a:sym typeface="Times New Roman"/>
            </a:endParaRPr>
          </a:p>
          <a:p>
            <a:pPr marL="0" lvl="0" indent="0">
              <a:spcBef>
                <a:spcPts val="1600"/>
              </a:spcBef>
              <a:spcAft>
                <a:spcPts val="0"/>
              </a:spcAft>
              <a:buNone/>
            </a:pPr>
            <a:r>
              <a:rPr lang="en" sz="800">
                <a:solidFill>
                  <a:srgbClr val="333333"/>
                </a:solidFill>
                <a:latin typeface="Times New Roman"/>
                <a:ea typeface="Times New Roman"/>
                <a:cs typeface="Times New Roman"/>
                <a:sym typeface="Times New Roman"/>
              </a:rPr>
              <a:t>Pinto, B. H. (1970, January 01). Brhectorsgeoworld. Retrieved February 23, 2018, from http://brhectorsgeoworld.blogspot.com/2009/05/volcano.html</a:t>
            </a:r>
            <a:endParaRPr sz="800">
              <a:solidFill>
                <a:srgbClr val="333333"/>
              </a:solidFill>
              <a:latin typeface="Times New Roman"/>
              <a:ea typeface="Times New Roman"/>
              <a:cs typeface="Times New Roman"/>
              <a:sym typeface="Times New Roman"/>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pic>
        <p:nvPicPr>
          <p:cNvPr id="123" name="Shape 123"/>
          <p:cNvPicPr preferRelativeResize="0"/>
          <p:nvPr/>
        </p:nvPicPr>
        <p:blipFill>
          <a:blip r:embed="rId3">
            <a:alphaModFix/>
          </a:blip>
          <a:stretch>
            <a:fillRect/>
          </a:stretch>
        </p:blipFill>
        <p:spPr>
          <a:xfrm>
            <a:off x="427325" y="1693625"/>
            <a:ext cx="3810000" cy="2344800"/>
          </a:xfrm>
          <a:prstGeom prst="rect">
            <a:avLst/>
          </a:prstGeom>
          <a:noFill/>
          <a:ln>
            <a:noFill/>
          </a:ln>
        </p:spPr>
      </p:pic>
      <p:sp>
        <p:nvSpPr>
          <p:cNvPr id="124" name="Shape 124"/>
          <p:cNvSpPr txBox="1"/>
          <p:nvPr/>
        </p:nvSpPr>
        <p:spPr>
          <a:xfrm>
            <a:off x="4555200" y="2130775"/>
            <a:ext cx="2041200" cy="96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Moves at a fast pace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Andesitic Magma (an duh SIH tihk)</a:t>
            </a:r>
            <a:endParaRPr/>
          </a:p>
        </p:txBody>
      </p:sp>
      <p:sp>
        <p:nvSpPr>
          <p:cNvPr id="130" name="Shape 13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-Contains 50 to 60 percent silica</a:t>
            </a:r>
            <a:endParaRPr/>
          </a:p>
          <a:p>
            <a:pPr marL="0" lvl="0" indent="0">
              <a:spcBef>
                <a:spcPts val="1600"/>
              </a:spcBef>
              <a:spcAft>
                <a:spcPts val="0"/>
              </a:spcAft>
              <a:buNone/>
            </a:pPr>
            <a:r>
              <a:rPr lang="en"/>
              <a:t>- Found along oceanic-continental subduction zones</a:t>
            </a:r>
            <a:endParaRPr/>
          </a:p>
          <a:p>
            <a:pPr marL="0" lvl="0" indent="0">
              <a:spcBef>
                <a:spcPts val="1600"/>
              </a:spcBef>
              <a:spcAft>
                <a:spcPts val="0"/>
              </a:spcAft>
              <a:buNone/>
            </a:pPr>
            <a:r>
              <a:rPr lang="en"/>
              <a:t>-Erupts explosively</a:t>
            </a:r>
            <a:endParaRPr/>
          </a:p>
          <a:p>
            <a:pPr marL="0" lvl="0" indent="0">
              <a:spcBef>
                <a:spcPts val="1600"/>
              </a:spcBef>
              <a:spcAft>
                <a:spcPts val="1600"/>
              </a:spcAft>
              <a:buNone/>
            </a:pPr>
            <a:r>
              <a:rPr lang="en"/>
              <a:t>Ex’s- Colima Volcano in Mexico and Tambora in Indonesia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Andesitic Magma</a:t>
            </a:r>
            <a:endParaRPr/>
          </a:p>
        </p:txBody>
      </p:sp>
      <p:sp>
        <p:nvSpPr>
          <p:cNvPr id="136" name="Shape 13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37" name="Shape 137"/>
          <p:cNvPicPr preferRelativeResize="0"/>
          <p:nvPr/>
        </p:nvPicPr>
        <p:blipFill>
          <a:blip r:embed="rId3">
            <a:alphaModFix/>
          </a:blip>
          <a:stretch>
            <a:fillRect/>
          </a:stretch>
        </p:blipFill>
        <p:spPr>
          <a:xfrm>
            <a:off x="471900" y="1893450"/>
            <a:ext cx="3681925" cy="2761450"/>
          </a:xfrm>
          <a:prstGeom prst="rect">
            <a:avLst/>
          </a:prstGeom>
          <a:noFill/>
          <a:ln>
            <a:noFill/>
          </a:ln>
        </p:spPr>
      </p:pic>
      <p:sp>
        <p:nvSpPr>
          <p:cNvPr id="138" name="Shape 138"/>
          <p:cNvSpPr txBox="1"/>
          <p:nvPr/>
        </p:nvSpPr>
        <p:spPr>
          <a:xfrm>
            <a:off x="4911775" y="2264500"/>
            <a:ext cx="2032500" cy="97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Moves at a medium pace.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Rhyolitic Magma</a:t>
            </a:r>
            <a:endParaRPr/>
          </a:p>
        </p:txBody>
      </p:sp>
      <p:sp>
        <p:nvSpPr>
          <p:cNvPr id="144" name="Shape 14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-Has the same composition as the rock granite</a:t>
            </a:r>
            <a:endParaRPr/>
          </a:p>
          <a:p>
            <a:pPr marL="0" lvl="0" indent="0">
              <a:spcBef>
                <a:spcPts val="1600"/>
              </a:spcBef>
              <a:spcAft>
                <a:spcPts val="0"/>
              </a:spcAft>
              <a:buNone/>
            </a:pPr>
            <a:r>
              <a:rPr lang="en"/>
              <a:t>-More than 60 percent silica</a:t>
            </a:r>
            <a:endParaRPr/>
          </a:p>
          <a:p>
            <a:pPr marL="0" lvl="0" indent="0">
              <a:spcBef>
                <a:spcPts val="1600"/>
              </a:spcBef>
              <a:spcAft>
                <a:spcPts val="0"/>
              </a:spcAft>
              <a:buNone/>
            </a:pPr>
            <a:r>
              <a:rPr lang="en"/>
              <a:t>-Source material is the continental crust</a:t>
            </a:r>
            <a:endParaRPr/>
          </a:p>
          <a:p>
            <a:pPr marL="0" lvl="0" indent="0">
              <a:spcBef>
                <a:spcPts val="1600"/>
              </a:spcBef>
              <a:spcAft>
                <a:spcPts val="0"/>
              </a:spcAft>
              <a:buNone/>
            </a:pPr>
            <a:r>
              <a:rPr lang="en"/>
              <a:t>-Very explosive</a:t>
            </a:r>
            <a:endParaRPr/>
          </a:p>
          <a:p>
            <a:pPr marL="0" lvl="0" indent="0">
              <a:spcBef>
                <a:spcPts val="1600"/>
              </a:spcBef>
              <a:spcAft>
                <a:spcPts val="1600"/>
              </a:spcAft>
              <a:buNone/>
            </a:pPr>
            <a:r>
              <a:rPr lang="en"/>
              <a:t>Ex’s- dormant volcanoes in Yellowstone National Park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50" name="Shape 15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51" name="Shape 151"/>
          <p:cNvPicPr preferRelativeResize="0"/>
          <p:nvPr/>
        </p:nvPicPr>
        <p:blipFill>
          <a:blip r:embed="rId3">
            <a:alphaModFix/>
          </a:blip>
          <a:stretch>
            <a:fillRect/>
          </a:stretch>
        </p:blipFill>
        <p:spPr>
          <a:xfrm>
            <a:off x="515375" y="1919063"/>
            <a:ext cx="4191000" cy="2790825"/>
          </a:xfrm>
          <a:prstGeom prst="rect">
            <a:avLst/>
          </a:prstGeom>
          <a:noFill/>
          <a:ln>
            <a:noFill/>
          </a:ln>
        </p:spPr>
      </p:pic>
      <p:sp>
        <p:nvSpPr>
          <p:cNvPr id="152" name="Shape 152"/>
          <p:cNvSpPr txBox="1"/>
          <p:nvPr/>
        </p:nvSpPr>
        <p:spPr>
          <a:xfrm>
            <a:off x="5072225" y="2184250"/>
            <a:ext cx="2291100" cy="1140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Most explosive</a:t>
            </a:r>
            <a:endParaRPr/>
          </a:p>
          <a:p>
            <a:pPr marL="0" lvl="0" indent="0">
              <a:spcBef>
                <a:spcPts val="0"/>
              </a:spcBef>
              <a:spcAft>
                <a:spcPts val="0"/>
              </a:spcAft>
              <a:buNone/>
            </a:pPr>
            <a:endParaRPr/>
          </a:p>
          <a:p>
            <a:pPr marL="0" lvl="0" indent="0">
              <a:spcBef>
                <a:spcPts val="0"/>
              </a:spcBef>
              <a:spcAft>
                <a:spcPts val="0"/>
              </a:spcAft>
              <a:buNone/>
            </a:pPr>
            <a:r>
              <a:rPr lang="en"/>
              <a:t>Moves slowly</a:t>
            </a:r>
            <a:endParaRPr/>
          </a:p>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Tephra</a:t>
            </a:r>
            <a:endParaRPr/>
          </a:p>
        </p:txBody>
      </p:sp>
      <p:sp>
        <p:nvSpPr>
          <p:cNvPr id="158" name="Shape 15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Term used to describe rock fragments and other solid materials ejected from a volcano.</a:t>
            </a:r>
            <a:endParaRPr/>
          </a:p>
          <a:p>
            <a:pPr marL="0" lvl="0" indent="0">
              <a:spcBef>
                <a:spcPts val="1600"/>
              </a:spcBef>
              <a:spcAft>
                <a:spcPts val="1600"/>
              </a:spcAft>
              <a:buNone/>
            </a:pPr>
            <a:r>
              <a:rPr lang="en"/>
              <a:t>Includes ash, blocks, bombs, and lapilli (pyroclastic material)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64" name="Shape 16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65" name="Shape 165"/>
          <p:cNvPicPr preferRelativeResize="0"/>
          <p:nvPr/>
        </p:nvPicPr>
        <p:blipFill>
          <a:blip r:embed="rId3">
            <a:alphaModFix/>
          </a:blip>
          <a:stretch>
            <a:fillRect/>
          </a:stretch>
        </p:blipFill>
        <p:spPr>
          <a:xfrm>
            <a:off x="513850" y="304800"/>
            <a:ext cx="8222101" cy="4324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Pluton</a:t>
            </a:r>
            <a:endParaRPr/>
          </a:p>
        </p:txBody>
      </p:sp>
      <p:sp>
        <p:nvSpPr>
          <p:cNvPr id="171" name="Shape 17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A pluton is a body of intrusive igneous rock (called a plutonic rock) that is crystallized from magma slowly cooling below the surface of the Earth. Plutons include batholiths, stocks, dikes, sills, laccoliths, lopoliths, and other igneous formations.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Batholiths</a:t>
            </a:r>
            <a:endParaRPr/>
          </a:p>
        </p:txBody>
      </p:sp>
      <p:sp>
        <p:nvSpPr>
          <p:cNvPr id="177" name="Shape 17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The largest plutons are called batholiths. Batholiths are irregularly shaped masses of coarse grained igneous rock that take millions of years to form.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83" name="Shape 18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84" name="Shape 184"/>
          <p:cNvPicPr preferRelativeResize="0"/>
          <p:nvPr/>
        </p:nvPicPr>
        <p:blipFill>
          <a:blip r:embed="rId3">
            <a:alphaModFix/>
          </a:blip>
          <a:stretch>
            <a:fillRect/>
          </a:stretch>
        </p:blipFill>
        <p:spPr>
          <a:xfrm>
            <a:off x="471900" y="695325"/>
            <a:ext cx="8222100" cy="385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Bell work (3pts)</a:t>
            </a:r>
            <a:endParaRPr/>
          </a:p>
        </p:txBody>
      </p:sp>
      <p:sp>
        <p:nvSpPr>
          <p:cNvPr id="74" name="Shape 7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a volcanic eruption?</a:t>
            </a:r>
            <a:endParaRPr/>
          </a:p>
          <a:p>
            <a:pPr marL="0" lvl="0" indent="0">
              <a:spcBef>
                <a:spcPts val="1600"/>
              </a:spcBef>
              <a:spcAft>
                <a:spcPts val="0"/>
              </a:spcAft>
              <a:buNone/>
            </a:pPr>
            <a:r>
              <a:rPr lang="en"/>
              <a:t>What is magma?</a:t>
            </a:r>
            <a:endParaRPr/>
          </a:p>
          <a:p>
            <a:pPr marL="0" lvl="0" indent="0">
              <a:spcBef>
                <a:spcPts val="1600"/>
              </a:spcBef>
              <a:spcAft>
                <a:spcPts val="1600"/>
              </a:spcAft>
              <a:buNone/>
            </a:pPr>
            <a:r>
              <a:rPr lang="en"/>
              <a:t>What is rock made of?</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Stocks</a:t>
            </a:r>
            <a:endParaRPr/>
          </a:p>
        </p:txBody>
      </p:sp>
      <p:sp>
        <p:nvSpPr>
          <p:cNvPr id="190" name="Shape 19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Irregulalrly shaped plutons that are similar to batholiths but smaller in size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96" name="Shape 19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197" name="Shape 197"/>
          <p:cNvPicPr preferRelativeResize="0"/>
          <p:nvPr/>
        </p:nvPicPr>
        <p:blipFill>
          <a:blip r:embed="rId3">
            <a:alphaModFix/>
          </a:blip>
          <a:stretch>
            <a:fillRect/>
          </a:stretch>
        </p:blipFill>
        <p:spPr>
          <a:xfrm>
            <a:off x="460950" y="1847900"/>
            <a:ext cx="8222100" cy="2852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Laccolith</a:t>
            </a:r>
            <a:endParaRPr/>
          </a:p>
        </p:txBody>
      </p:sp>
      <p:sp>
        <p:nvSpPr>
          <p:cNvPr id="203" name="Shape 20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04" name="Shape 204"/>
          <p:cNvPicPr preferRelativeResize="0"/>
          <p:nvPr/>
        </p:nvPicPr>
        <p:blipFill>
          <a:blip r:embed="rId3">
            <a:alphaModFix/>
          </a:blip>
          <a:stretch>
            <a:fillRect/>
          </a:stretch>
        </p:blipFill>
        <p:spPr>
          <a:xfrm>
            <a:off x="-28150" y="57950"/>
            <a:ext cx="9143999" cy="5027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Sills</a:t>
            </a:r>
            <a:endParaRPr/>
          </a:p>
        </p:txBody>
      </p:sp>
      <p:sp>
        <p:nvSpPr>
          <p:cNvPr id="210" name="Shape 21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Sill, also called sheet, flat intrusion of igneous rock that forms between preexisting layers of rock.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216" name="Shape 2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17" name="Shape 217"/>
          <p:cNvPicPr preferRelativeResize="0"/>
          <p:nvPr/>
        </p:nvPicPr>
        <p:blipFill>
          <a:blip r:embed="rId3">
            <a:alphaModFix/>
          </a:blip>
          <a:stretch>
            <a:fillRect/>
          </a:stretch>
        </p:blipFill>
        <p:spPr>
          <a:xfrm>
            <a:off x="471900" y="1997050"/>
            <a:ext cx="8148175" cy="2632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Dike</a:t>
            </a:r>
            <a:endParaRPr/>
          </a:p>
        </p:txBody>
      </p:sp>
      <p:sp>
        <p:nvSpPr>
          <p:cNvPr id="223" name="Shape 2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A pluton that cuts across preexisting rocks. Dikes often form when magma invades cracks in surrounding rock bodies. Dikes range in size from a few centimeters to several meters wide.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Volcanic Cone</a:t>
            </a:r>
            <a:endParaRPr/>
          </a:p>
        </p:txBody>
      </p:sp>
      <p:sp>
        <p:nvSpPr>
          <p:cNvPr id="229" name="Shape 22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A volcanic cone is a triangle-shaped hill formed as material from volcanic eruptions piles up around the volcanic vent, or opening in Earth's crust. Most volcanic cones have one volcanic crater, or central depression, at the top.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235" name="Shape 23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236" name="Shape 236"/>
          <p:cNvPicPr preferRelativeResize="0"/>
          <p:nvPr/>
        </p:nvPicPr>
        <p:blipFill>
          <a:blip r:embed="rId3">
            <a:alphaModFix/>
          </a:blip>
          <a:stretch>
            <a:fillRect/>
          </a:stretch>
        </p:blipFill>
        <p:spPr>
          <a:xfrm>
            <a:off x="471900" y="1961400"/>
            <a:ext cx="8222100" cy="294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Bell work answers</a:t>
            </a:r>
            <a:endParaRPr/>
          </a:p>
        </p:txBody>
      </p:sp>
      <p:sp>
        <p:nvSpPr>
          <p:cNvPr id="80" name="Shape 80"/>
          <p:cNvSpPr txBox="1">
            <a:spLocks noGrp="1"/>
          </p:cNvSpPr>
          <p:nvPr>
            <p:ph type="body" idx="1"/>
          </p:nvPr>
        </p:nvSpPr>
        <p:spPr>
          <a:xfrm>
            <a:off x="373825" y="1883400"/>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volcanic eruption is an outpouring of magma, ash, and/or tephra through an opening in the Earth’s surface.</a:t>
            </a:r>
            <a:endParaRPr/>
          </a:p>
          <a:p>
            <a:pPr marL="0" lvl="0" indent="0">
              <a:spcBef>
                <a:spcPts val="1600"/>
              </a:spcBef>
              <a:spcAft>
                <a:spcPts val="0"/>
              </a:spcAft>
              <a:buNone/>
            </a:pPr>
            <a:r>
              <a:rPr lang="en"/>
              <a:t>Magma is melted rock.</a:t>
            </a:r>
            <a:endParaRPr/>
          </a:p>
          <a:p>
            <a:pPr marL="0" lvl="0" indent="0">
              <a:spcBef>
                <a:spcPts val="1600"/>
              </a:spcBef>
              <a:spcAft>
                <a:spcPts val="1600"/>
              </a:spcAft>
              <a:buNone/>
            </a:pPr>
            <a:r>
              <a:rPr lang="en"/>
              <a:t>Rocks are made of minerals.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Group Discussion</a:t>
            </a:r>
            <a:endParaRPr/>
          </a:p>
        </p:txBody>
      </p:sp>
      <p:sp>
        <p:nvSpPr>
          <p:cNvPr id="86" name="Shape 8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Q:What makes the eruption of one volcano quiet, and the eruption of another explosively violent?</a:t>
            </a:r>
            <a:endParaRPr/>
          </a:p>
          <a:p>
            <a:pPr marL="0" lvl="0" indent="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92" name="Shape 9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 volcano’s explosivity depends on the composition of the magma. In general, as the amount of gases in magma increases, the explosivity increases. Also, the more viscous the magma is, the more explosive it will be. </a:t>
            </a:r>
            <a:endParaRPr/>
          </a:p>
          <a:p>
            <a:pPr marL="0" lvl="0" indent="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Viscosity</a:t>
            </a:r>
            <a:endParaRPr/>
          </a:p>
        </p:txBody>
      </p:sp>
      <p:sp>
        <p:nvSpPr>
          <p:cNvPr id="98" name="Shape 9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physical property that describes a material's resistance to flow. For example, honey has a high viscosity because it is thick and resists flowing. When lava is very viscous, the gas cannot escape as readily and so they form gas bubbles that escape violently.</a:t>
            </a:r>
            <a:endParaRPr/>
          </a:p>
          <a:p>
            <a:pPr marL="0" lvl="0" indent="0">
              <a:spcBef>
                <a:spcPts val="1600"/>
              </a:spcBef>
              <a:spcAft>
                <a:spcPts val="1600"/>
              </a:spcAft>
              <a:buNone/>
            </a:pPr>
            <a:r>
              <a:rPr lang="en"/>
              <a:t>Magma with high silica content tend to be thick and sticky.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Videos</a:t>
            </a:r>
            <a:endParaRPr/>
          </a:p>
        </p:txBody>
      </p:sp>
      <p:sp>
        <p:nvSpPr>
          <p:cNvPr id="104" name="Shape 10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https://www.youtube.com/watch?v=gRdP9_v3USU</a:t>
            </a:r>
            <a:endParaRPr/>
          </a:p>
          <a:p>
            <a:pPr marL="0" lvl="0" indent="0">
              <a:spcBef>
                <a:spcPts val="1600"/>
              </a:spcBef>
              <a:spcAft>
                <a:spcPts val="0"/>
              </a:spcAft>
              <a:buNone/>
            </a:pPr>
            <a:r>
              <a:rPr lang="en"/>
              <a:t>https://www.youtube.com/watch?v=2iaqE0xmsHI</a:t>
            </a:r>
            <a:endParaRPr/>
          </a:p>
          <a:p>
            <a:pPr marL="0" lvl="0" indent="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Types of Magma</a:t>
            </a:r>
            <a:endParaRPr/>
          </a:p>
        </p:txBody>
      </p:sp>
      <p:sp>
        <p:nvSpPr>
          <p:cNvPr id="110" name="Shape 11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Basaltic Magma</a:t>
            </a:r>
            <a:endParaRPr/>
          </a:p>
          <a:p>
            <a:pPr marL="0" lvl="0" indent="0">
              <a:spcBef>
                <a:spcPts val="1600"/>
              </a:spcBef>
              <a:spcAft>
                <a:spcPts val="0"/>
              </a:spcAft>
              <a:buNone/>
            </a:pPr>
            <a:r>
              <a:rPr lang="en"/>
              <a:t>Andesitic Magma</a:t>
            </a:r>
            <a:endParaRPr/>
          </a:p>
          <a:p>
            <a:pPr marL="0" lvl="0" indent="0">
              <a:spcBef>
                <a:spcPts val="1600"/>
              </a:spcBef>
              <a:spcAft>
                <a:spcPts val="1600"/>
              </a:spcAft>
              <a:buNone/>
            </a:pPr>
            <a:r>
              <a:rPr lang="en"/>
              <a:t>Rhyolitic Magma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Basaltic Magma</a:t>
            </a:r>
            <a:endParaRPr/>
          </a:p>
        </p:txBody>
      </p:sp>
      <p:sp>
        <p:nvSpPr>
          <p:cNvPr id="116" name="Shape 1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-When rock in the upper mantle melts, basaltic magma typically forms</a:t>
            </a:r>
            <a:endParaRPr/>
          </a:p>
          <a:p>
            <a:pPr marL="0" lvl="0" indent="0">
              <a:spcBef>
                <a:spcPts val="1600"/>
              </a:spcBef>
              <a:spcAft>
                <a:spcPts val="0"/>
              </a:spcAft>
              <a:buNone/>
            </a:pPr>
            <a:r>
              <a:rPr lang="en"/>
              <a:t>-Low silica content- flows freely</a:t>
            </a:r>
            <a:endParaRPr/>
          </a:p>
          <a:p>
            <a:pPr marL="0" lvl="0" indent="0">
              <a:spcBef>
                <a:spcPts val="1600"/>
              </a:spcBef>
              <a:spcAft>
                <a:spcPts val="0"/>
              </a:spcAft>
              <a:buNone/>
            </a:pPr>
            <a:r>
              <a:rPr lang="en"/>
              <a:t>-Erupts nonexplosively</a:t>
            </a:r>
            <a:endParaRPr/>
          </a:p>
          <a:p>
            <a:pPr marL="0" lvl="0" indent="0">
              <a:spcBef>
                <a:spcPts val="1600"/>
              </a:spcBef>
              <a:spcAft>
                <a:spcPts val="1600"/>
              </a:spcAft>
              <a:buNone/>
            </a:pPr>
            <a:r>
              <a:rPr lang="en"/>
              <a:t>Ex’s- Mauna Loa and Kilauea actively produce basaltic magma. </a:t>
            </a:r>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534</Words>
  <Application>Microsoft Office PowerPoint</Application>
  <PresentationFormat>On-screen Show (16:9)</PresentationFormat>
  <Paragraphs>68</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Roboto</vt:lpstr>
      <vt:lpstr>Times New Roman</vt:lpstr>
      <vt:lpstr>Arial</vt:lpstr>
      <vt:lpstr>Material</vt:lpstr>
      <vt:lpstr>Volcanic Eruptions</vt:lpstr>
      <vt:lpstr>Bell work (3pts)</vt:lpstr>
      <vt:lpstr>Bell work answers</vt:lpstr>
      <vt:lpstr>Group Discussion</vt:lpstr>
      <vt:lpstr>PowerPoint Presentation</vt:lpstr>
      <vt:lpstr>Viscosity</vt:lpstr>
      <vt:lpstr>Videos</vt:lpstr>
      <vt:lpstr>Types of Magma</vt:lpstr>
      <vt:lpstr>Basaltic Magma</vt:lpstr>
      <vt:lpstr>Basaltic Magma</vt:lpstr>
      <vt:lpstr>Andesitic Magma (an duh SIH tihk)</vt:lpstr>
      <vt:lpstr>Andesitic Magma</vt:lpstr>
      <vt:lpstr>Rhyolitic Magma</vt:lpstr>
      <vt:lpstr>PowerPoint Presentation</vt:lpstr>
      <vt:lpstr>Tephra</vt:lpstr>
      <vt:lpstr>PowerPoint Presentation</vt:lpstr>
      <vt:lpstr>Pluton</vt:lpstr>
      <vt:lpstr>Batholiths</vt:lpstr>
      <vt:lpstr>PowerPoint Presentation</vt:lpstr>
      <vt:lpstr>Stocks</vt:lpstr>
      <vt:lpstr>PowerPoint Presentation</vt:lpstr>
      <vt:lpstr>Laccolith</vt:lpstr>
      <vt:lpstr>Sills</vt:lpstr>
      <vt:lpstr>PowerPoint Presentation</vt:lpstr>
      <vt:lpstr>Dike</vt:lpstr>
      <vt:lpstr>Volcanic Cone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Volcanic Eruptions</dc:title>
  <dc:creator>Bridget Bates</dc:creator>
  <cp:lastModifiedBy>Bridget Bates</cp:lastModifiedBy>
  <cp:revision>1</cp:revision>
  <dcterms:modified xsi:type="dcterms:W3CDTF">2018-02-27T20:18:50Z</dcterms:modified>
</cp:coreProperties>
</file>